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5"/>
  </p:notesMasterIdLst>
  <p:handoutMasterIdLst>
    <p:handoutMasterId r:id="rId16"/>
  </p:handoutMasterIdLst>
  <p:sldIdLst>
    <p:sldId id="267" r:id="rId2"/>
    <p:sldId id="256" r:id="rId3"/>
    <p:sldId id="257" r:id="rId4"/>
    <p:sldId id="258" r:id="rId5"/>
    <p:sldId id="259" r:id="rId6"/>
    <p:sldId id="260" r:id="rId7"/>
    <p:sldId id="261" r:id="rId8"/>
    <p:sldId id="262" r:id="rId9"/>
    <p:sldId id="263" r:id="rId10"/>
    <p:sldId id="264" r:id="rId11"/>
    <p:sldId id="265" r:id="rId12"/>
    <p:sldId id="266"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83096" autoAdjust="0"/>
  </p:normalViewPr>
  <p:slideViewPr>
    <p:cSldViewPr snapToGrid="0" snapToObjects="1">
      <p:cViewPr>
        <p:scale>
          <a:sx n="100" d="100"/>
          <a:sy n="100" d="100"/>
        </p:scale>
        <p:origin x="-2696" y="-7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4066CB-A6C4-1746-8A85-D82C6466F7FD}" type="datetime1">
              <a:rPr lang="en-US" smtClean="0"/>
              <a:pPr/>
              <a:t>7/29/10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8EE083-FCFB-B141-A39E-9140045E1CEF}" type="slidenum">
              <a:rPr lang="en-US" smtClean="0"/>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FF9583-07E8-B541-9D29-C8E7EE17F1EE}" type="datetime1">
              <a:rPr lang="en-US" smtClean="0"/>
              <a:pPr/>
              <a:t>7/29/10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A90AFE-DC9B-E54B-8F2D-9FE309E8DC92}" type="slidenum">
              <a:rPr lang="en-US" smtClean="0"/>
              <a:pPr/>
              <a:t>‹#›</a:t>
            </a:fld>
            <a:endParaRPr lang="en-US"/>
          </a:p>
        </p:txBody>
      </p:sp>
    </p:spTree>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FA90AFE-DC9B-E54B-8F2D-9FE309E8DC92}" type="slidenum">
              <a:rPr lang="en-US" smtClean="0"/>
              <a:pPr/>
              <a:t>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wanted a metaphor for the </a:t>
            </a:r>
            <a:r>
              <a:rPr lang="en-US" baseline="0" dirty="0" smtClean="0"/>
              <a:t>21</a:t>
            </a:r>
            <a:r>
              <a:rPr lang="en-US" baseline="30000" dirty="0" smtClean="0"/>
              <a:t>st</a:t>
            </a:r>
            <a:r>
              <a:rPr lang="en-US" baseline="0" dirty="0" smtClean="0"/>
              <a:t>-Century Standards in order to get a better idea of how the AASL standards evolved.  My old European History background kicked in  when I began visualizing the standards as the evolutionary outcome undergirded by 9 common beliefs just as a Medieval cathedral was built from the support of pointed arches and </a:t>
            </a:r>
            <a:r>
              <a:rPr lang="en-US" baseline="0" dirty="0" smtClean="0"/>
              <a:t>flying buttresses</a:t>
            </a:r>
            <a:r>
              <a:rPr lang="en-US" baseline="0" dirty="0" smtClean="0"/>
              <a:t>.</a:t>
            </a:r>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4FA90AFE-DC9B-E54B-8F2D-9FE309E8DC9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9 common beliefs</a:t>
            </a:r>
            <a:r>
              <a:rPr lang="en-US" baseline="0" dirty="0" smtClean="0"/>
              <a:t> are the result to core approaches to learning that are fundamental to school library programs: READING and INQUIRY. Just as you can walk down the nave of a cathedral leading to the heart of the church, READING and INQUIRY lead to the 4 learning standards.</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4FA90AFE-DC9B-E54B-8F2D-9FE309E8DC9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4</a:t>
            </a:r>
            <a:r>
              <a:rPr lang="en-US" baseline="0" dirty="0" smtClean="0"/>
              <a:t> strands of learning that run through each of the four learning standards. I envision each learning strand making up a part of the building that we have made based on the common beliefs and the 4 learning standards.</a:t>
            </a:r>
          </a:p>
          <a:p>
            <a:endParaRPr lang="en-US" baseline="0" dirty="0" smtClean="0"/>
          </a:p>
          <a:p>
            <a:r>
              <a:rPr lang="en-US" baseline="0" dirty="0" smtClean="0"/>
              <a:t>SKILLS are fundamental to any kind of learning and make up a core component of content learning.</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4FA90AFE-DC9B-E54B-8F2D-9FE309E8DC92}"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skills are not learned unless students have the DISPOSITION</a:t>
            </a:r>
            <a:r>
              <a:rPr lang="en-US" baseline="0" dirty="0" smtClean="0"/>
              <a:t>  to learn – attitudes, habits, ability to think creatively  and flexibly.</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4FA90AFE-DC9B-E54B-8F2D-9FE309E8DC92}"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must not only be knowledgeable but we</a:t>
            </a:r>
            <a:r>
              <a:rPr lang="en-US" baseline="0" dirty="0" smtClean="0"/>
              <a:t> want them to be RESPONSIBLE  members of society. Each of the learning standards addresses the need for the teacher to release the responsibility for learning to the student who needs to assume the responsibility for his or her own learning.</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4FA90AFE-DC9B-E54B-8F2D-9FE309E8DC92}"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Finally, each learning standard has built in the idea</a:t>
            </a:r>
            <a:r>
              <a:rPr lang="en-US" baseline="0" dirty="0" smtClean="0"/>
              <a:t> that the learner must reflect on his or her own learning and discover what gaps there might be in their own or others thinking. Reflection and self-assessment lead to higher levels of thinking.</a:t>
            </a:r>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4FA90AFE-DC9B-E54B-8F2D-9FE309E8DC92}"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we put all of these things together,</a:t>
            </a:r>
            <a:r>
              <a:rPr lang="en-US" baseline="0" dirty="0" smtClean="0"/>
              <a:t> we can give the students a very funny looking cathedral … or maybe the key to understanding </a:t>
            </a:r>
            <a:r>
              <a:rPr lang="en-US" baseline="0" smtClean="0"/>
              <a:t>the world.</a:t>
            </a:r>
            <a:endParaRPr lang="en-US"/>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4FA90AFE-DC9B-E54B-8F2D-9FE309E8DC92}"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August 12, 2010</a:t>
            </a:r>
            <a:endParaRPr lang="en-US"/>
          </a:p>
        </p:txBody>
      </p:sp>
      <p:sp>
        <p:nvSpPr>
          <p:cNvPr id="5" name="Footer Placeholder 4"/>
          <p:cNvSpPr>
            <a:spLocks noGrp="1"/>
          </p:cNvSpPr>
          <p:nvPr>
            <p:ph type="ftr" sz="quarter" idx="11"/>
          </p:nvPr>
        </p:nvSpPr>
        <p:spPr/>
        <p:txBody>
          <a:bodyPr/>
          <a:lstStyle/>
          <a:p>
            <a:r>
              <a:rPr lang="en-US" smtClean="0"/>
              <a:t>Independence School District</a:t>
            </a:r>
            <a:endParaRPr lang="en-US"/>
          </a:p>
        </p:txBody>
      </p:sp>
      <p:sp>
        <p:nvSpPr>
          <p:cNvPr id="6" name="Slide Number Placeholder 5"/>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August 12, 2010</a:t>
            </a:r>
            <a:endParaRPr lang="en-US"/>
          </a:p>
        </p:txBody>
      </p:sp>
      <p:sp>
        <p:nvSpPr>
          <p:cNvPr id="5" name="Footer Placeholder 4"/>
          <p:cNvSpPr>
            <a:spLocks noGrp="1"/>
          </p:cNvSpPr>
          <p:nvPr>
            <p:ph type="ftr" sz="quarter" idx="11"/>
          </p:nvPr>
        </p:nvSpPr>
        <p:spPr/>
        <p:txBody>
          <a:bodyPr/>
          <a:lstStyle/>
          <a:p>
            <a:r>
              <a:rPr lang="en-US" smtClean="0"/>
              <a:t>Independence School District</a:t>
            </a:r>
            <a:endParaRPr lang="en-US"/>
          </a:p>
        </p:txBody>
      </p:sp>
      <p:sp>
        <p:nvSpPr>
          <p:cNvPr id="6" name="Slide Number Placeholder 5"/>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August 12, 2010</a:t>
            </a:r>
            <a:endParaRPr lang="en-US"/>
          </a:p>
        </p:txBody>
      </p:sp>
      <p:sp>
        <p:nvSpPr>
          <p:cNvPr id="5" name="Footer Placeholder 4"/>
          <p:cNvSpPr>
            <a:spLocks noGrp="1"/>
          </p:cNvSpPr>
          <p:nvPr>
            <p:ph type="ftr" sz="quarter" idx="11"/>
          </p:nvPr>
        </p:nvSpPr>
        <p:spPr/>
        <p:txBody>
          <a:bodyPr/>
          <a:lstStyle/>
          <a:p>
            <a:r>
              <a:rPr lang="en-US" smtClean="0"/>
              <a:t>Independence School District</a:t>
            </a:r>
            <a:endParaRPr lang="en-US"/>
          </a:p>
        </p:txBody>
      </p:sp>
      <p:sp>
        <p:nvSpPr>
          <p:cNvPr id="6" name="Slide Number Placeholder 5"/>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August 12, 2010</a:t>
            </a:r>
            <a:endParaRPr lang="en-US"/>
          </a:p>
        </p:txBody>
      </p:sp>
      <p:sp>
        <p:nvSpPr>
          <p:cNvPr id="5" name="Footer Placeholder 4"/>
          <p:cNvSpPr>
            <a:spLocks noGrp="1"/>
          </p:cNvSpPr>
          <p:nvPr>
            <p:ph type="ftr" sz="quarter" idx="11"/>
          </p:nvPr>
        </p:nvSpPr>
        <p:spPr/>
        <p:txBody>
          <a:bodyPr/>
          <a:lstStyle/>
          <a:p>
            <a:r>
              <a:rPr lang="en-US" smtClean="0"/>
              <a:t>Independence School District</a:t>
            </a:r>
            <a:endParaRPr lang="en-US"/>
          </a:p>
        </p:txBody>
      </p:sp>
      <p:sp>
        <p:nvSpPr>
          <p:cNvPr id="6" name="Slide Number Placeholder 5"/>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August 12, 2010</a:t>
            </a:r>
            <a:endParaRPr lang="en-US"/>
          </a:p>
        </p:txBody>
      </p:sp>
      <p:sp>
        <p:nvSpPr>
          <p:cNvPr id="5" name="Footer Placeholder 4"/>
          <p:cNvSpPr>
            <a:spLocks noGrp="1"/>
          </p:cNvSpPr>
          <p:nvPr>
            <p:ph type="ftr" sz="quarter" idx="11"/>
          </p:nvPr>
        </p:nvSpPr>
        <p:spPr/>
        <p:txBody>
          <a:bodyPr/>
          <a:lstStyle/>
          <a:p>
            <a:r>
              <a:rPr lang="en-US" smtClean="0"/>
              <a:t>Independence School District</a:t>
            </a:r>
            <a:endParaRPr lang="en-US"/>
          </a:p>
        </p:txBody>
      </p:sp>
      <p:sp>
        <p:nvSpPr>
          <p:cNvPr id="6" name="Slide Number Placeholder 5"/>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August 12, 2010</a:t>
            </a:r>
            <a:endParaRPr lang="en-US"/>
          </a:p>
        </p:txBody>
      </p:sp>
      <p:sp>
        <p:nvSpPr>
          <p:cNvPr id="6" name="Footer Placeholder 5"/>
          <p:cNvSpPr>
            <a:spLocks noGrp="1"/>
          </p:cNvSpPr>
          <p:nvPr>
            <p:ph type="ftr" sz="quarter" idx="11"/>
          </p:nvPr>
        </p:nvSpPr>
        <p:spPr/>
        <p:txBody>
          <a:bodyPr/>
          <a:lstStyle/>
          <a:p>
            <a:r>
              <a:rPr lang="en-US" smtClean="0"/>
              <a:t>Independence School District</a:t>
            </a:r>
            <a:endParaRPr lang="en-US"/>
          </a:p>
        </p:txBody>
      </p:sp>
      <p:sp>
        <p:nvSpPr>
          <p:cNvPr id="7" name="Slide Number Placeholder 6"/>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August 12, 2010</a:t>
            </a:r>
            <a:endParaRPr lang="en-US"/>
          </a:p>
        </p:txBody>
      </p:sp>
      <p:sp>
        <p:nvSpPr>
          <p:cNvPr id="8" name="Footer Placeholder 7"/>
          <p:cNvSpPr>
            <a:spLocks noGrp="1"/>
          </p:cNvSpPr>
          <p:nvPr>
            <p:ph type="ftr" sz="quarter" idx="11"/>
          </p:nvPr>
        </p:nvSpPr>
        <p:spPr/>
        <p:txBody>
          <a:bodyPr/>
          <a:lstStyle/>
          <a:p>
            <a:r>
              <a:rPr lang="en-US" smtClean="0"/>
              <a:t>Independence School District</a:t>
            </a:r>
            <a:endParaRPr lang="en-US"/>
          </a:p>
        </p:txBody>
      </p:sp>
      <p:sp>
        <p:nvSpPr>
          <p:cNvPr id="9" name="Slide Number Placeholder 8"/>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August 12, 2010</a:t>
            </a:r>
            <a:endParaRPr lang="en-US"/>
          </a:p>
        </p:txBody>
      </p:sp>
      <p:sp>
        <p:nvSpPr>
          <p:cNvPr id="4" name="Footer Placeholder 3"/>
          <p:cNvSpPr>
            <a:spLocks noGrp="1"/>
          </p:cNvSpPr>
          <p:nvPr>
            <p:ph type="ftr" sz="quarter" idx="11"/>
          </p:nvPr>
        </p:nvSpPr>
        <p:spPr/>
        <p:txBody>
          <a:bodyPr/>
          <a:lstStyle/>
          <a:p>
            <a:r>
              <a:rPr lang="en-US" smtClean="0"/>
              <a:t>Independence School District</a:t>
            </a:r>
            <a:endParaRPr lang="en-US"/>
          </a:p>
        </p:txBody>
      </p:sp>
      <p:sp>
        <p:nvSpPr>
          <p:cNvPr id="5" name="Slide Number Placeholder 4"/>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August 12, 2010</a:t>
            </a:r>
            <a:endParaRPr lang="en-US"/>
          </a:p>
        </p:txBody>
      </p:sp>
      <p:sp>
        <p:nvSpPr>
          <p:cNvPr id="3" name="Footer Placeholder 2"/>
          <p:cNvSpPr>
            <a:spLocks noGrp="1"/>
          </p:cNvSpPr>
          <p:nvPr>
            <p:ph type="ftr" sz="quarter" idx="11"/>
          </p:nvPr>
        </p:nvSpPr>
        <p:spPr/>
        <p:txBody>
          <a:bodyPr/>
          <a:lstStyle/>
          <a:p>
            <a:r>
              <a:rPr lang="en-US" smtClean="0"/>
              <a:t>Independence School District</a:t>
            </a:r>
            <a:endParaRPr lang="en-US"/>
          </a:p>
        </p:txBody>
      </p:sp>
      <p:sp>
        <p:nvSpPr>
          <p:cNvPr id="4" name="Slide Number Placeholder 3"/>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August 12, 2010</a:t>
            </a:r>
            <a:endParaRPr lang="en-US"/>
          </a:p>
        </p:txBody>
      </p:sp>
      <p:sp>
        <p:nvSpPr>
          <p:cNvPr id="6" name="Footer Placeholder 5"/>
          <p:cNvSpPr>
            <a:spLocks noGrp="1"/>
          </p:cNvSpPr>
          <p:nvPr>
            <p:ph type="ftr" sz="quarter" idx="11"/>
          </p:nvPr>
        </p:nvSpPr>
        <p:spPr/>
        <p:txBody>
          <a:bodyPr/>
          <a:lstStyle/>
          <a:p>
            <a:r>
              <a:rPr lang="en-US" smtClean="0"/>
              <a:t>Independence School District</a:t>
            </a:r>
            <a:endParaRPr lang="en-US"/>
          </a:p>
        </p:txBody>
      </p:sp>
      <p:sp>
        <p:nvSpPr>
          <p:cNvPr id="7" name="Slide Number Placeholder 6"/>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August 12, 2010</a:t>
            </a:r>
            <a:endParaRPr lang="en-US"/>
          </a:p>
        </p:txBody>
      </p:sp>
      <p:sp>
        <p:nvSpPr>
          <p:cNvPr id="6" name="Footer Placeholder 5"/>
          <p:cNvSpPr>
            <a:spLocks noGrp="1"/>
          </p:cNvSpPr>
          <p:nvPr>
            <p:ph type="ftr" sz="quarter" idx="11"/>
          </p:nvPr>
        </p:nvSpPr>
        <p:spPr/>
        <p:txBody>
          <a:bodyPr/>
          <a:lstStyle/>
          <a:p>
            <a:r>
              <a:rPr lang="en-US" smtClean="0"/>
              <a:t>Independence School District</a:t>
            </a:r>
            <a:endParaRPr lang="en-US"/>
          </a:p>
        </p:txBody>
      </p:sp>
      <p:sp>
        <p:nvSpPr>
          <p:cNvPr id="7" name="Slide Number Placeholder 6"/>
          <p:cNvSpPr>
            <a:spLocks noGrp="1"/>
          </p:cNvSpPr>
          <p:nvPr>
            <p:ph type="sldNum" sz="quarter" idx="12"/>
          </p:nvPr>
        </p:nvSpPr>
        <p:spPr/>
        <p:txBody>
          <a:bodyPr/>
          <a:lstStyle/>
          <a:p>
            <a:fld id="{19A1A584-1FD9-9446-88E6-DF5F86C984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August 12, 2010</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Independence School District</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Pat Antrim and Floyd Pentlin</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tandards-cover.png"/>
          <p:cNvPicPr>
            <a:picLocks noGrp="1" noChangeAspect="1"/>
          </p:cNvPicPr>
          <p:nvPr>
            <p:ph idx="1"/>
          </p:nvPr>
        </p:nvPicPr>
        <p:blipFill>
          <a:blip r:embed="rId3"/>
          <a:srcRect l="-63826" r="-63826"/>
          <a:stretch>
            <a:fillRect/>
          </a:stretch>
        </p:blipFill>
        <p:spPr>
          <a:xfrm>
            <a:off x="853263" y="1417639"/>
            <a:ext cx="7490637" cy="4119562"/>
          </a:xfrm>
        </p:spPr>
      </p:pic>
      <p:sp>
        <p:nvSpPr>
          <p:cNvPr id="6" name="Date Placeholder 5"/>
          <p:cNvSpPr>
            <a:spLocks noGrp="1"/>
          </p:cNvSpPr>
          <p:nvPr>
            <p:ph type="dt" sz="half" idx="10"/>
          </p:nvPr>
        </p:nvSpPr>
        <p:spPr/>
        <p:txBody>
          <a:bodyPr/>
          <a:lstStyle/>
          <a:p>
            <a:r>
              <a:rPr lang="en-US" smtClean="0"/>
              <a:t>August 12, 2010</a:t>
            </a:r>
            <a:endParaRPr lang="en-US"/>
          </a:p>
        </p:txBody>
      </p:sp>
      <p:sp>
        <p:nvSpPr>
          <p:cNvPr id="7" name="Footer Placeholder 6"/>
          <p:cNvSpPr>
            <a:spLocks noGrp="1"/>
          </p:cNvSpPr>
          <p:nvPr>
            <p:ph type="ftr" sz="quarter" idx="11"/>
          </p:nvPr>
        </p:nvSpPr>
        <p:spPr/>
        <p:txBody>
          <a:bodyPr/>
          <a:lstStyle/>
          <a:p>
            <a:r>
              <a:rPr lang="en-US" smtClean="0"/>
              <a:t>Independence School District</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62px-Hasak_-_Der_Dom_zu_Köln_-_Bild_02_Westseite.jpg"/>
          <p:cNvPicPr>
            <a:picLocks noGrp="1" noChangeAspect="1"/>
          </p:cNvPicPr>
          <p:nvPr>
            <p:ph idx="1"/>
          </p:nvPr>
        </p:nvPicPr>
        <p:blipFill>
          <a:blip r:embed="rId3"/>
          <a:srcRect l="-692" r="-202"/>
          <a:stretch>
            <a:fillRect/>
          </a:stretch>
        </p:blipFill>
        <p:spPr>
          <a:xfrm>
            <a:off x="457200" y="166770"/>
            <a:ext cx="5207000" cy="6691230"/>
          </a:xfrm>
        </p:spPr>
      </p:pic>
      <p:pic>
        <p:nvPicPr>
          <p:cNvPr id="5" name="Content Placeholder 3" descr="462px-Hasak_-_Der_Dom_zu_Köln_-_Bild_02_Westseite.jpg"/>
          <p:cNvPicPr>
            <a:picLocks noChangeAspect="1"/>
          </p:cNvPicPr>
          <p:nvPr/>
        </p:nvPicPr>
        <p:blipFill>
          <a:blip r:embed="rId3"/>
          <a:srcRect l="29084" r="290"/>
          <a:stretch>
            <a:fillRect/>
          </a:stretch>
        </p:blipFill>
        <p:spPr>
          <a:xfrm>
            <a:off x="4508500" y="166770"/>
            <a:ext cx="3644900" cy="6691230"/>
          </a:xfrm>
          <a:prstGeom prst="rect">
            <a:avLst/>
          </a:prstGeom>
        </p:spPr>
      </p:pic>
      <p:sp>
        <p:nvSpPr>
          <p:cNvPr id="6" name="TextBox 5"/>
          <p:cNvSpPr txBox="1"/>
          <p:nvPr/>
        </p:nvSpPr>
        <p:spPr>
          <a:xfrm>
            <a:off x="1866900" y="488602"/>
            <a:ext cx="1562100" cy="461665"/>
          </a:xfrm>
          <a:prstGeom prst="rect">
            <a:avLst/>
          </a:prstGeom>
          <a:noFill/>
        </p:spPr>
        <p:txBody>
          <a:bodyPr wrap="square" rtlCol="0">
            <a:spAutoFit/>
          </a:bodyPr>
          <a:lstStyle/>
          <a:p>
            <a:r>
              <a:rPr lang="en-US" sz="2400" dirty="0" smtClean="0">
                <a:solidFill>
                  <a:srgbClr val="0000FF"/>
                </a:solidFill>
              </a:rPr>
              <a:t>THINK	</a:t>
            </a:r>
            <a:endParaRPr lang="en-US" sz="2400" dirty="0">
              <a:solidFill>
                <a:srgbClr val="0000FF"/>
              </a:solidFill>
            </a:endParaRPr>
          </a:p>
        </p:txBody>
      </p:sp>
      <p:sp>
        <p:nvSpPr>
          <p:cNvPr id="7" name="TextBox 6"/>
          <p:cNvSpPr txBox="1"/>
          <p:nvPr/>
        </p:nvSpPr>
        <p:spPr>
          <a:xfrm>
            <a:off x="3276600" y="488602"/>
            <a:ext cx="1231900" cy="461665"/>
          </a:xfrm>
          <a:prstGeom prst="rect">
            <a:avLst/>
          </a:prstGeom>
          <a:noFill/>
        </p:spPr>
        <p:txBody>
          <a:bodyPr wrap="square" rtlCol="0">
            <a:spAutoFit/>
          </a:bodyPr>
          <a:lstStyle/>
          <a:p>
            <a:r>
              <a:rPr lang="en-US" sz="2400" dirty="0" smtClean="0">
                <a:solidFill>
                  <a:srgbClr val="0000FF"/>
                </a:solidFill>
              </a:rPr>
              <a:t>CREATE</a:t>
            </a:r>
            <a:endParaRPr lang="en-US" sz="2400" dirty="0">
              <a:solidFill>
                <a:srgbClr val="0000FF"/>
              </a:solidFill>
            </a:endParaRPr>
          </a:p>
        </p:txBody>
      </p:sp>
      <p:sp>
        <p:nvSpPr>
          <p:cNvPr id="8" name="TextBox 7"/>
          <p:cNvSpPr txBox="1"/>
          <p:nvPr/>
        </p:nvSpPr>
        <p:spPr>
          <a:xfrm>
            <a:off x="4508500" y="488602"/>
            <a:ext cx="1562100" cy="461665"/>
          </a:xfrm>
          <a:prstGeom prst="rect">
            <a:avLst/>
          </a:prstGeom>
          <a:noFill/>
        </p:spPr>
        <p:txBody>
          <a:bodyPr wrap="square" rtlCol="0">
            <a:spAutoFit/>
          </a:bodyPr>
          <a:lstStyle/>
          <a:p>
            <a:r>
              <a:rPr lang="en-US" sz="2400" dirty="0" smtClean="0">
                <a:solidFill>
                  <a:srgbClr val="0000FF"/>
                </a:solidFill>
              </a:rPr>
              <a:t>SHARE</a:t>
            </a:r>
            <a:endParaRPr lang="en-US" sz="2400" dirty="0">
              <a:solidFill>
                <a:srgbClr val="0000FF"/>
              </a:solidFill>
            </a:endParaRPr>
          </a:p>
        </p:txBody>
      </p:sp>
      <p:sp>
        <p:nvSpPr>
          <p:cNvPr id="9" name="TextBox 8"/>
          <p:cNvSpPr txBox="1"/>
          <p:nvPr/>
        </p:nvSpPr>
        <p:spPr>
          <a:xfrm>
            <a:off x="5854700" y="488602"/>
            <a:ext cx="1244600" cy="461665"/>
          </a:xfrm>
          <a:prstGeom prst="rect">
            <a:avLst/>
          </a:prstGeom>
          <a:noFill/>
        </p:spPr>
        <p:txBody>
          <a:bodyPr wrap="square" rtlCol="0">
            <a:spAutoFit/>
          </a:bodyPr>
          <a:lstStyle/>
          <a:p>
            <a:r>
              <a:rPr lang="en-US" sz="2400" dirty="0" smtClean="0">
                <a:solidFill>
                  <a:srgbClr val="0000FF"/>
                </a:solidFill>
              </a:rPr>
              <a:t>GROW</a:t>
            </a:r>
            <a:endParaRPr lang="en-US" sz="2400" dirty="0">
              <a:solidFill>
                <a:srgbClr val="0000FF"/>
              </a:solidFill>
            </a:endParaRPr>
          </a:p>
        </p:txBody>
      </p:sp>
      <p:sp>
        <p:nvSpPr>
          <p:cNvPr id="11" name="Rectangle 10"/>
          <p:cNvSpPr/>
          <p:nvPr/>
        </p:nvSpPr>
        <p:spPr>
          <a:xfrm>
            <a:off x="1943100" y="5499100"/>
            <a:ext cx="5232400" cy="1358900"/>
          </a:xfrm>
          <a:prstGeom prst="rect">
            <a:avLst/>
          </a:prstGeom>
          <a:solidFill>
            <a:srgbClr val="0000FF">
              <a:alpha val="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1943100" y="4140200"/>
            <a:ext cx="5232400" cy="1358900"/>
          </a:xfrm>
          <a:prstGeom prst="rect">
            <a:avLst/>
          </a:prstGeom>
          <a:solidFill>
            <a:schemeClr val="accent2">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501900" y="4330700"/>
            <a:ext cx="4229100" cy="1015663"/>
          </a:xfrm>
          <a:prstGeom prst="rect">
            <a:avLst/>
          </a:prstGeom>
          <a:noFill/>
        </p:spPr>
        <p:txBody>
          <a:bodyPr wrap="square" rtlCol="0">
            <a:spAutoFit/>
          </a:bodyPr>
          <a:lstStyle/>
          <a:p>
            <a:r>
              <a:rPr lang="en-US" sz="6000" dirty="0" smtClean="0">
                <a:solidFill>
                  <a:schemeClr val="bg1"/>
                </a:solidFill>
              </a:rPr>
              <a:t>DISPOSITION</a:t>
            </a:r>
            <a:endParaRPr lang="en-US" sz="6000" dirty="0">
              <a:solidFill>
                <a:schemeClr val="bg1"/>
              </a:solidFill>
            </a:endParaRPr>
          </a:p>
        </p:txBody>
      </p:sp>
      <p:sp>
        <p:nvSpPr>
          <p:cNvPr id="12" name="Date Placeholder 11"/>
          <p:cNvSpPr>
            <a:spLocks noGrp="1"/>
          </p:cNvSpPr>
          <p:nvPr>
            <p:ph type="dt" sz="half" idx="10"/>
          </p:nvPr>
        </p:nvSpPr>
        <p:spPr/>
        <p:txBody>
          <a:bodyPr/>
          <a:lstStyle/>
          <a:p>
            <a:r>
              <a:rPr lang="en-US" smtClean="0"/>
              <a:t>August 12, 2010</a:t>
            </a:r>
            <a:endParaRPr lang="en-US"/>
          </a:p>
        </p:txBody>
      </p:sp>
      <p:sp>
        <p:nvSpPr>
          <p:cNvPr id="14" name="Footer Placeholder 13"/>
          <p:cNvSpPr>
            <a:spLocks noGrp="1"/>
          </p:cNvSpPr>
          <p:nvPr>
            <p:ph type="ftr" sz="quarter" idx="11"/>
          </p:nvPr>
        </p:nvSpPr>
        <p:spPr/>
        <p:txBody>
          <a:bodyPr/>
          <a:lstStyle/>
          <a:p>
            <a:r>
              <a:rPr lang="en-US" smtClean="0"/>
              <a:t>Independence School District</a:t>
            </a:r>
            <a:endParaRPr lang="en-US"/>
          </a:p>
        </p:txBody>
      </p:sp>
      <p:sp>
        <p:nvSpPr>
          <p:cNvPr id="15" name="Rectangle 14"/>
          <p:cNvSpPr/>
          <p:nvPr/>
        </p:nvSpPr>
        <p:spPr>
          <a:xfrm>
            <a:off x="4635500" y="0"/>
            <a:ext cx="4508500" cy="215444"/>
          </a:xfrm>
          <a:prstGeom prst="rect">
            <a:avLst/>
          </a:prstGeom>
        </p:spPr>
        <p:txBody>
          <a:bodyPr wrap="square">
            <a:spAutoFit/>
          </a:bodyPr>
          <a:lstStyle/>
          <a:p>
            <a:r>
              <a:rPr lang="en-US" sz="800" dirty="0" smtClean="0">
                <a:solidFill>
                  <a:schemeClr val="bg1">
                    <a:lumMod val="65000"/>
                  </a:schemeClr>
                </a:solidFill>
              </a:rPr>
              <a:t>http://commons.wikimedia.org/wiki/File:Hasak_-_Der_Dom_zu_K%C3%B6ln_-_Bild_02_Westseite.jpg</a:t>
            </a:r>
            <a:endParaRPr lang="en-US" sz="800" dirty="0">
              <a:solidFill>
                <a:schemeClr val="bg1">
                  <a:lumMod val="6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62px-Hasak_-_Der_Dom_zu_Köln_-_Bild_02_Westseite.jpg"/>
          <p:cNvPicPr>
            <a:picLocks noGrp="1" noChangeAspect="1"/>
          </p:cNvPicPr>
          <p:nvPr>
            <p:ph idx="1"/>
          </p:nvPr>
        </p:nvPicPr>
        <p:blipFill>
          <a:blip r:embed="rId3"/>
          <a:srcRect l="-692" r="-202"/>
          <a:stretch>
            <a:fillRect/>
          </a:stretch>
        </p:blipFill>
        <p:spPr>
          <a:xfrm>
            <a:off x="457200" y="166770"/>
            <a:ext cx="5207000" cy="6691230"/>
          </a:xfrm>
        </p:spPr>
      </p:pic>
      <p:pic>
        <p:nvPicPr>
          <p:cNvPr id="5" name="Content Placeholder 3" descr="462px-Hasak_-_Der_Dom_zu_Köln_-_Bild_02_Westseite.jpg"/>
          <p:cNvPicPr>
            <a:picLocks noChangeAspect="1"/>
          </p:cNvPicPr>
          <p:nvPr/>
        </p:nvPicPr>
        <p:blipFill>
          <a:blip r:embed="rId3"/>
          <a:srcRect l="29084" r="290"/>
          <a:stretch>
            <a:fillRect/>
          </a:stretch>
        </p:blipFill>
        <p:spPr>
          <a:xfrm>
            <a:off x="4508500" y="166770"/>
            <a:ext cx="3644900" cy="6691230"/>
          </a:xfrm>
          <a:prstGeom prst="rect">
            <a:avLst/>
          </a:prstGeom>
        </p:spPr>
      </p:pic>
      <p:sp>
        <p:nvSpPr>
          <p:cNvPr id="6" name="TextBox 5"/>
          <p:cNvSpPr txBox="1"/>
          <p:nvPr/>
        </p:nvSpPr>
        <p:spPr>
          <a:xfrm>
            <a:off x="1866900" y="488602"/>
            <a:ext cx="1562100" cy="461665"/>
          </a:xfrm>
          <a:prstGeom prst="rect">
            <a:avLst/>
          </a:prstGeom>
          <a:noFill/>
        </p:spPr>
        <p:txBody>
          <a:bodyPr wrap="square" rtlCol="0">
            <a:spAutoFit/>
          </a:bodyPr>
          <a:lstStyle/>
          <a:p>
            <a:r>
              <a:rPr lang="en-US" sz="2400" dirty="0" smtClean="0">
                <a:solidFill>
                  <a:srgbClr val="0000FF"/>
                </a:solidFill>
              </a:rPr>
              <a:t>THINK	</a:t>
            </a:r>
            <a:endParaRPr lang="en-US" sz="2400" dirty="0">
              <a:solidFill>
                <a:srgbClr val="0000FF"/>
              </a:solidFill>
            </a:endParaRPr>
          </a:p>
        </p:txBody>
      </p:sp>
      <p:sp>
        <p:nvSpPr>
          <p:cNvPr id="7" name="TextBox 6"/>
          <p:cNvSpPr txBox="1"/>
          <p:nvPr/>
        </p:nvSpPr>
        <p:spPr>
          <a:xfrm>
            <a:off x="3276600" y="488602"/>
            <a:ext cx="1231900" cy="461665"/>
          </a:xfrm>
          <a:prstGeom prst="rect">
            <a:avLst/>
          </a:prstGeom>
          <a:noFill/>
        </p:spPr>
        <p:txBody>
          <a:bodyPr wrap="square" rtlCol="0">
            <a:spAutoFit/>
          </a:bodyPr>
          <a:lstStyle/>
          <a:p>
            <a:r>
              <a:rPr lang="en-US" sz="2400" dirty="0" smtClean="0">
                <a:solidFill>
                  <a:srgbClr val="0000FF"/>
                </a:solidFill>
              </a:rPr>
              <a:t>CREATE</a:t>
            </a:r>
            <a:endParaRPr lang="en-US" sz="2400" dirty="0">
              <a:solidFill>
                <a:srgbClr val="0000FF"/>
              </a:solidFill>
            </a:endParaRPr>
          </a:p>
        </p:txBody>
      </p:sp>
      <p:sp>
        <p:nvSpPr>
          <p:cNvPr id="8" name="TextBox 7"/>
          <p:cNvSpPr txBox="1"/>
          <p:nvPr/>
        </p:nvSpPr>
        <p:spPr>
          <a:xfrm>
            <a:off x="4508500" y="488602"/>
            <a:ext cx="1562100" cy="461665"/>
          </a:xfrm>
          <a:prstGeom prst="rect">
            <a:avLst/>
          </a:prstGeom>
          <a:noFill/>
        </p:spPr>
        <p:txBody>
          <a:bodyPr wrap="square" rtlCol="0">
            <a:spAutoFit/>
          </a:bodyPr>
          <a:lstStyle/>
          <a:p>
            <a:r>
              <a:rPr lang="en-US" sz="2400" dirty="0" smtClean="0">
                <a:solidFill>
                  <a:srgbClr val="0000FF"/>
                </a:solidFill>
              </a:rPr>
              <a:t>SHARE</a:t>
            </a:r>
            <a:endParaRPr lang="en-US" sz="2400" dirty="0">
              <a:solidFill>
                <a:srgbClr val="0000FF"/>
              </a:solidFill>
            </a:endParaRPr>
          </a:p>
        </p:txBody>
      </p:sp>
      <p:sp>
        <p:nvSpPr>
          <p:cNvPr id="9" name="TextBox 8"/>
          <p:cNvSpPr txBox="1"/>
          <p:nvPr/>
        </p:nvSpPr>
        <p:spPr>
          <a:xfrm>
            <a:off x="5854700" y="488602"/>
            <a:ext cx="1244600" cy="461665"/>
          </a:xfrm>
          <a:prstGeom prst="rect">
            <a:avLst/>
          </a:prstGeom>
          <a:noFill/>
        </p:spPr>
        <p:txBody>
          <a:bodyPr wrap="square" rtlCol="0">
            <a:spAutoFit/>
          </a:bodyPr>
          <a:lstStyle/>
          <a:p>
            <a:r>
              <a:rPr lang="en-US" sz="2400" dirty="0" smtClean="0">
                <a:solidFill>
                  <a:srgbClr val="0000FF"/>
                </a:solidFill>
              </a:rPr>
              <a:t>GROW</a:t>
            </a:r>
            <a:endParaRPr lang="en-US" sz="2400" dirty="0">
              <a:solidFill>
                <a:srgbClr val="0000FF"/>
              </a:solidFill>
            </a:endParaRPr>
          </a:p>
        </p:txBody>
      </p:sp>
      <p:sp>
        <p:nvSpPr>
          <p:cNvPr id="11" name="Rectangle 10"/>
          <p:cNvSpPr/>
          <p:nvPr/>
        </p:nvSpPr>
        <p:spPr>
          <a:xfrm>
            <a:off x="1943100" y="5499100"/>
            <a:ext cx="5232400" cy="1358900"/>
          </a:xfrm>
          <a:prstGeom prst="rect">
            <a:avLst/>
          </a:prstGeom>
          <a:solidFill>
            <a:srgbClr val="0000FF">
              <a:alpha val="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1943100" y="4140200"/>
            <a:ext cx="5232400" cy="1358900"/>
          </a:xfrm>
          <a:prstGeom prst="rect">
            <a:avLst/>
          </a:prstGeom>
          <a:solidFill>
            <a:schemeClr val="accent2">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  </a:t>
            </a:r>
            <a:endParaRPr lang="en-US" dirty="0"/>
          </a:p>
        </p:txBody>
      </p:sp>
      <p:sp>
        <p:nvSpPr>
          <p:cNvPr id="14" name="Rectangle 13"/>
          <p:cNvSpPr/>
          <p:nvPr/>
        </p:nvSpPr>
        <p:spPr>
          <a:xfrm>
            <a:off x="1943100" y="2781300"/>
            <a:ext cx="5232400" cy="1358900"/>
          </a:xfrm>
          <a:prstGeom prst="rect">
            <a:avLst/>
          </a:prstGeom>
          <a:solidFill>
            <a:srgbClr val="008000">
              <a:alpha val="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1866900" y="2946400"/>
            <a:ext cx="5308600" cy="1015663"/>
          </a:xfrm>
          <a:prstGeom prst="rect">
            <a:avLst/>
          </a:prstGeom>
          <a:noFill/>
        </p:spPr>
        <p:txBody>
          <a:bodyPr wrap="square" rtlCol="0">
            <a:spAutoFit/>
          </a:bodyPr>
          <a:lstStyle/>
          <a:p>
            <a:r>
              <a:rPr lang="en-US" sz="6000" dirty="0" smtClean="0">
                <a:solidFill>
                  <a:schemeClr val="bg1"/>
                </a:solidFill>
              </a:rPr>
              <a:t>RESPONSIBILITY</a:t>
            </a:r>
            <a:endParaRPr lang="en-US" sz="6000" dirty="0">
              <a:solidFill>
                <a:schemeClr val="bg1"/>
              </a:solidFill>
            </a:endParaRPr>
          </a:p>
        </p:txBody>
      </p:sp>
      <p:sp>
        <p:nvSpPr>
          <p:cNvPr id="15" name="Date Placeholder 14"/>
          <p:cNvSpPr>
            <a:spLocks noGrp="1"/>
          </p:cNvSpPr>
          <p:nvPr>
            <p:ph type="dt" sz="half" idx="10"/>
          </p:nvPr>
        </p:nvSpPr>
        <p:spPr/>
        <p:txBody>
          <a:bodyPr/>
          <a:lstStyle/>
          <a:p>
            <a:r>
              <a:rPr lang="en-US" smtClean="0"/>
              <a:t>August 12, 2010</a:t>
            </a:r>
            <a:endParaRPr lang="en-US"/>
          </a:p>
        </p:txBody>
      </p:sp>
      <p:sp>
        <p:nvSpPr>
          <p:cNvPr id="17" name="Footer Placeholder 16"/>
          <p:cNvSpPr>
            <a:spLocks noGrp="1"/>
          </p:cNvSpPr>
          <p:nvPr>
            <p:ph type="ftr" sz="quarter" idx="11"/>
          </p:nvPr>
        </p:nvSpPr>
        <p:spPr/>
        <p:txBody>
          <a:bodyPr/>
          <a:lstStyle/>
          <a:p>
            <a:r>
              <a:rPr lang="en-US" smtClean="0"/>
              <a:t>Independence School District</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62px-Hasak_-_Der_Dom_zu_Köln_-_Bild_02_Westseite.jpg"/>
          <p:cNvPicPr>
            <a:picLocks noGrp="1" noChangeAspect="1"/>
          </p:cNvPicPr>
          <p:nvPr>
            <p:ph idx="1"/>
          </p:nvPr>
        </p:nvPicPr>
        <p:blipFill>
          <a:blip r:embed="rId3"/>
          <a:srcRect l="-692" r="-202"/>
          <a:stretch>
            <a:fillRect/>
          </a:stretch>
        </p:blipFill>
        <p:spPr>
          <a:xfrm>
            <a:off x="457200" y="166770"/>
            <a:ext cx="5207000" cy="6691230"/>
          </a:xfrm>
        </p:spPr>
      </p:pic>
      <p:pic>
        <p:nvPicPr>
          <p:cNvPr id="5" name="Content Placeholder 3" descr="462px-Hasak_-_Der_Dom_zu_Köln_-_Bild_02_Westseite.jpg"/>
          <p:cNvPicPr>
            <a:picLocks noChangeAspect="1"/>
          </p:cNvPicPr>
          <p:nvPr/>
        </p:nvPicPr>
        <p:blipFill>
          <a:blip r:embed="rId3"/>
          <a:srcRect l="29084" r="290"/>
          <a:stretch>
            <a:fillRect/>
          </a:stretch>
        </p:blipFill>
        <p:spPr>
          <a:xfrm>
            <a:off x="4508500" y="166770"/>
            <a:ext cx="3644900" cy="6691230"/>
          </a:xfrm>
          <a:prstGeom prst="rect">
            <a:avLst/>
          </a:prstGeom>
        </p:spPr>
      </p:pic>
      <p:sp>
        <p:nvSpPr>
          <p:cNvPr id="6" name="TextBox 5"/>
          <p:cNvSpPr txBox="1"/>
          <p:nvPr/>
        </p:nvSpPr>
        <p:spPr>
          <a:xfrm>
            <a:off x="1866900" y="488602"/>
            <a:ext cx="1562100" cy="461665"/>
          </a:xfrm>
          <a:prstGeom prst="rect">
            <a:avLst/>
          </a:prstGeom>
          <a:noFill/>
        </p:spPr>
        <p:txBody>
          <a:bodyPr wrap="square" rtlCol="0">
            <a:spAutoFit/>
          </a:bodyPr>
          <a:lstStyle/>
          <a:p>
            <a:r>
              <a:rPr lang="en-US" sz="2400" dirty="0" smtClean="0">
                <a:solidFill>
                  <a:srgbClr val="0000FF"/>
                </a:solidFill>
              </a:rPr>
              <a:t>THINK	</a:t>
            </a:r>
            <a:endParaRPr lang="en-US" sz="2400" dirty="0">
              <a:solidFill>
                <a:srgbClr val="0000FF"/>
              </a:solidFill>
            </a:endParaRPr>
          </a:p>
        </p:txBody>
      </p:sp>
      <p:sp>
        <p:nvSpPr>
          <p:cNvPr id="7" name="TextBox 6"/>
          <p:cNvSpPr txBox="1"/>
          <p:nvPr/>
        </p:nvSpPr>
        <p:spPr>
          <a:xfrm>
            <a:off x="3276600" y="488602"/>
            <a:ext cx="1231900" cy="461665"/>
          </a:xfrm>
          <a:prstGeom prst="rect">
            <a:avLst/>
          </a:prstGeom>
          <a:noFill/>
        </p:spPr>
        <p:txBody>
          <a:bodyPr wrap="square" rtlCol="0">
            <a:spAutoFit/>
          </a:bodyPr>
          <a:lstStyle/>
          <a:p>
            <a:r>
              <a:rPr lang="en-US" sz="2400" dirty="0" smtClean="0">
                <a:solidFill>
                  <a:srgbClr val="0000FF"/>
                </a:solidFill>
              </a:rPr>
              <a:t>CREATE</a:t>
            </a:r>
            <a:endParaRPr lang="en-US" sz="2400" dirty="0">
              <a:solidFill>
                <a:srgbClr val="0000FF"/>
              </a:solidFill>
            </a:endParaRPr>
          </a:p>
        </p:txBody>
      </p:sp>
      <p:sp>
        <p:nvSpPr>
          <p:cNvPr id="8" name="TextBox 7"/>
          <p:cNvSpPr txBox="1"/>
          <p:nvPr/>
        </p:nvSpPr>
        <p:spPr>
          <a:xfrm>
            <a:off x="4508500" y="488602"/>
            <a:ext cx="1562100" cy="461665"/>
          </a:xfrm>
          <a:prstGeom prst="rect">
            <a:avLst/>
          </a:prstGeom>
          <a:noFill/>
        </p:spPr>
        <p:txBody>
          <a:bodyPr wrap="square" rtlCol="0">
            <a:spAutoFit/>
          </a:bodyPr>
          <a:lstStyle/>
          <a:p>
            <a:r>
              <a:rPr lang="en-US" sz="2400" dirty="0" smtClean="0">
                <a:solidFill>
                  <a:srgbClr val="0000FF"/>
                </a:solidFill>
              </a:rPr>
              <a:t>SHARE</a:t>
            </a:r>
            <a:endParaRPr lang="en-US" sz="2400" dirty="0">
              <a:solidFill>
                <a:srgbClr val="0000FF"/>
              </a:solidFill>
            </a:endParaRPr>
          </a:p>
        </p:txBody>
      </p:sp>
      <p:sp>
        <p:nvSpPr>
          <p:cNvPr id="9" name="TextBox 8"/>
          <p:cNvSpPr txBox="1"/>
          <p:nvPr/>
        </p:nvSpPr>
        <p:spPr>
          <a:xfrm>
            <a:off x="5854700" y="488602"/>
            <a:ext cx="1244600" cy="461665"/>
          </a:xfrm>
          <a:prstGeom prst="rect">
            <a:avLst/>
          </a:prstGeom>
          <a:noFill/>
        </p:spPr>
        <p:txBody>
          <a:bodyPr wrap="square" rtlCol="0">
            <a:spAutoFit/>
          </a:bodyPr>
          <a:lstStyle/>
          <a:p>
            <a:r>
              <a:rPr lang="en-US" sz="2400" dirty="0" smtClean="0">
                <a:solidFill>
                  <a:srgbClr val="0000FF"/>
                </a:solidFill>
              </a:rPr>
              <a:t>GROW</a:t>
            </a:r>
            <a:endParaRPr lang="en-US" sz="2400" dirty="0">
              <a:solidFill>
                <a:srgbClr val="0000FF"/>
              </a:solidFill>
            </a:endParaRPr>
          </a:p>
        </p:txBody>
      </p:sp>
      <p:sp>
        <p:nvSpPr>
          <p:cNvPr id="11" name="Rectangle 10"/>
          <p:cNvSpPr/>
          <p:nvPr/>
        </p:nvSpPr>
        <p:spPr>
          <a:xfrm>
            <a:off x="1943100" y="5499100"/>
            <a:ext cx="5232400" cy="1358900"/>
          </a:xfrm>
          <a:prstGeom prst="rect">
            <a:avLst/>
          </a:prstGeom>
          <a:solidFill>
            <a:srgbClr val="0000FF">
              <a:alpha val="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1943100" y="4140200"/>
            <a:ext cx="5232400" cy="1358900"/>
          </a:xfrm>
          <a:prstGeom prst="rect">
            <a:avLst/>
          </a:prstGeom>
          <a:solidFill>
            <a:schemeClr val="accent2">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1943100" y="2781300"/>
            <a:ext cx="5232400" cy="1358900"/>
          </a:xfrm>
          <a:prstGeom prst="rect">
            <a:avLst/>
          </a:prstGeom>
          <a:solidFill>
            <a:srgbClr val="008000">
              <a:alpha val="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1943100" y="1417638"/>
            <a:ext cx="5232400" cy="1358900"/>
          </a:xfrm>
          <a:prstGeom prst="rect">
            <a:avLst/>
          </a:prstGeom>
          <a:solidFill>
            <a:srgbClr val="FF6600">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2374900" y="1417638"/>
            <a:ext cx="4724400" cy="1015663"/>
          </a:xfrm>
          <a:prstGeom prst="rect">
            <a:avLst/>
          </a:prstGeom>
          <a:noFill/>
        </p:spPr>
        <p:txBody>
          <a:bodyPr wrap="square" rtlCol="0">
            <a:spAutoFit/>
          </a:bodyPr>
          <a:lstStyle/>
          <a:p>
            <a:r>
              <a:rPr lang="en-US" sz="6000" dirty="0" smtClean="0">
                <a:solidFill>
                  <a:schemeClr val="bg1"/>
                </a:solidFill>
              </a:rPr>
              <a:t>SELF-ASSESS</a:t>
            </a:r>
            <a:endParaRPr lang="en-US" sz="6000" dirty="0">
              <a:solidFill>
                <a:schemeClr val="bg1"/>
              </a:solidFill>
            </a:endParaRPr>
          </a:p>
        </p:txBody>
      </p:sp>
      <p:sp>
        <p:nvSpPr>
          <p:cNvPr id="17" name="Date Placeholder 16"/>
          <p:cNvSpPr>
            <a:spLocks noGrp="1"/>
          </p:cNvSpPr>
          <p:nvPr>
            <p:ph type="dt" sz="half" idx="10"/>
          </p:nvPr>
        </p:nvSpPr>
        <p:spPr/>
        <p:txBody>
          <a:bodyPr/>
          <a:lstStyle/>
          <a:p>
            <a:r>
              <a:rPr lang="en-US" smtClean="0"/>
              <a:t>August 12, 2010</a:t>
            </a:r>
            <a:endParaRPr lang="en-US"/>
          </a:p>
        </p:txBody>
      </p:sp>
      <p:sp>
        <p:nvSpPr>
          <p:cNvPr id="18" name="Footer Placeholder 17"/>
          <p:cNvSpPr>
            <a:spLocks noGrp="1"/>
          </p:cNvSpPr>
          <p:nvPr>
            <p:ph type="ftr" sz="quarter" idx="11"/>
          </p:nvPr>
        </p:nvSpPr>
        <p:spPr/>
        <p:txBody>
          <a:bodyPr/>
          <a:lstStyle/>
          <a:p>
            <a:r>
              <a:rPr lang="en-US" smtClean="0"/>
              <a:t>Independence School District</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Content Placeholder 6" descr="earth"/>
          <p:cNvPicPr>
            <a:picLocks noGrp="1" noChangeAspect="1"/>
          </p:cNvPicPr>
          <p:nvPr>
            <p:ph idx="1"/>
          </p:nvPr>
        </p:nvPicPr>
        <p:blipFill>
          <a:blip r:embed="rId3"/>
          <a:srcRect l="-40915" r="-40915"/>
          <a:stretch>
            <a:fillRect/>
          </a:stretch>
        </p:blipFill>
        <p:spPr/>
      </p:pic>
      <p:sp>
        <p:nvSpPr>
          <p:cNvPr id="4" name="Date Placeholder 3"/>
          <p:cNvSpPr>
            <a:spLocks noGrp="1"/>
          </p:cNvSpPr>
          <p:nvPr>
            <p:ph type="dt" sz="half" idx="10"/>
          </p:nvPr>
        </p:nvSpPr>
        <p:spPr/>
        <p:txBody>
          <a:bodyPr/>
          <a:lstStyle/>
          <a:p>
            <a:r>
              <a:rPr lang="en-US" smtClean="0"/>
              <a:t>August 12, 2010</a:t>
            </a:r>
            <a:endParaRPr lang="en-US"/>
          </a:p>
        </p:txBody>
      </p:sp>
      <p:sp>
        <p:nvSpPr>
          <p:cNvPr id="5" name="Footer Placeholder 4"/>
          <p:cNvSpPr>
            <a:spLocks noGrp="1"/>
          </p:cNvSpPr>
          <p:nvPr>
            <p:ph type="ftr" sz="quarter" idx="11"/>
          </p:nvPr>
        </p:nvSpPr>
        <p:spPr/>
        <p:txBody>
          <a:bodyPr/>
          <a:lstStyle/>
          <a:p>
            <a:r>
              <a:rPr lang="en-US" smtClean="0"/>
              <a:t>Independence School District</a:t>
            </a:r>
            <a:endParaRPr lang="en-US"/>
          </a:p>
        </p:txBody>
      </p:sp>
      <p:sp>
        <p:nvSpPr>
          <p:cNvPr id="6" name="Rectangle 5"/>
          <p:cNvSpPr/>
          <p:nvPr/>
        </p:nvSpPr>
        <p:spPr>
          <a:xfrm>
            <a:off x="6591300" y="0"/>
            <a:ext cx="2552700" cy="215444"/>
          </a:xfrm>
          <a:prstGeom prst="rect">
            <a:avLst/>
          </a:prstGeom>
        </p:spPr>
        <p:txBody>
          <a:bodyPr wrap="square">
            <a:spAutoFit/>
          </a:bodyPr>
          <a:lstStyle/>
          <a:p>
            <a:r>
              <a:rPr lang="en-US" sz="800" dirty="0" smtClean="0">
                <a:solidFill>
                  <a:srgbClr val="A6A6A6"/>
                </a:solidFill>
              </a:rPr>
              <a:t>http://www.flickr.com/photos/wwworks/2222523486/</a:t>
            </a:r>
            <a:endParaRPr lang="en-US" sz="800" dirty="0">
              <a:solidFill>
                <a:srgbClr val="A6A6A6"/>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p:nvPr/>
        </p:nvSpPr>
        <p:spPr>
          <a:xfrm rot="19782807">
            <a:off x="5249044" y="1388179"/>
            <a:ext cx="2967281" cy="411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8"/>
          <p:cNvGrpSpPr/>
          <p:nvPr/>
        </p:nvGrpSpPr>
        <p:grpSpPr>
          <a:xfrm>
            <a:off x="152400" y="203200"/>
            <a:ext cx="6113419" cy="5710808"/>
            <a:chOff x="152400" y="203200"/>
            <a:chExt cx="6113419" cy="5710808"/>
          </a:xfrm>
        </p:grpSpPr>
        <p:pic>
          <p:nvPicPr>
            <p:cNvPr id="4" name="Picture 3" descr="Gothic.jpg"/>
            <p:cNvPicPr>
              <a:picLocks noChangeAspect="1"/>
            </p:cNvPicPr>
            <p:nvPr/>
          </p:nvPicPr>
          <p:blipFill>
            <a:blip r:embed="rId3"/>
            <a:srcRect l="33143" t="16728"/>
            <a:stretch>
              <a:fillRect/>
            </a:stretch>
          </p:blipFill>
          <p:spPr>
            <a:xfrm>
              <a:off x="152400" y="203200"/>
              <a:ext cx="6113419" cy="5710808"/>
            </a:xfrm>
            <a:prstGeom prst="rect">
              <a:avLst/>
            </a:prstGeom>
          </p:spPr>
        </p:pic>
        <p:grpSp>
          <p:nvGrpSpPr>
            <p:cNvPr id="18" name="Group 17"/>
            <p:cNvGrpSpPr/>
            <p:nvPr/>
          </p:nvGrpSpPr>
          <p:grpSpPr>
            <a:xfrm>
              <a:off x="875268" y="448014"/>
              <a:ext cx="4103132" cy="5465994"/>
              <a:chOff x="875268" y="448014"/>
              <a:chExt cx="4103132" cy="5465994"/>
            </a:xfrm>
          </p:grpSpPr>
          <p:sp>
            <p:nvSpPr>
              <p:cNvPr id="5" name="Rectangle 4"/>
              <p:cNvSpPr/>
              <p:nvPr/>
            </p:nvSpPr>
            <p:spPr>
              <a:xfrm rot="19739801">
                <a:off x="1594965" y="448014"/>
                <a:ext cx="2864592" cy="411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rot="5400000">
                <a:off x="1888401" y="5066025"/>
                <a:ext cx="1326634" cy="369332"/>
              </a:xfrm>
              <a:prstGeom prst="rect">
                <a:avLst/>
              </a:prstGeom>
              <a:noFill/>
            </p:spPr>
            <p:txBody>
              <a:bodyPr wrap="square" rtlCol="0">
                <a:spAutoFit/>
              </a:bodyPr>
              <a:lstStyle/>
              <a:p>
                <a:r>
                  <a:rPr lang="en-US" b="1" dirty="0" smtClean="0">
                    <a:solidFill>
                      <a:srgbClr val="0000FF"/>
                    </a:solidFill>
                  </a:rPr>
                  <a:t>Reading</a:t>
                </a:r>
                <a:endParaRPr lang="en-US" b="1" dirty="0">
                  <a:solidFill>
                    <a:srgbClr val="0000FF"/>
                  </a:solidFill>
                </a:endParaRPr>
              </a:p>
            </p:txBody>
          </p:sp>
          <p:sp>
            <p:nvSpPr>
              <p:cNvPr id="13" name="TextBox 12"/>
              <p:cNvSpPr txBox="1"/>
              <p:nvPr/>
            </p:nvSpPr>
            <p:spPr>
              <a:xfrm rot="5400000">
                <a:off x="2593717" y="4745871"/>
                <a:ext cx="1326634" cy="369332"/>
              </a:xfrm>
              <a:prstGeom prst="rect">
                <a:avLst/>
              </a:prstGeom>
              <a:noFill/>
            </p:spPr>
            <p:txBody>
              <a:bodyPr wrap="square" rtlCol="0">
                <a:spAutoFit/>
              </a:bodyPr>
              <a:lstStyle/>
              <a:p>
                <a:r>
                  <a:rPr lang="en-US" b="1" dirty="0" smtClean="0">
                    <a:solidFill>
                      <a:srgbClr val="0000FF"/>
                    </a:solidFill>
                  </a:rPr>
                  <a:t>Inquiry</a:t>
                </a:r>
                <a:endParaRPr lang="en-US" b="1" dirty="0">
                  <a:solidFill>
                    <a:srgbClr val="0000FF"/>
                  </a:solidFill>
                </a:endParaRPr>
              </a:p>
            </p:txBody>
          </p:sp>
          <p:sp>
            <p:nvSpPr>
              <p:cNvPr id="14" name="TextBox 13"/>
              <p:cNvSpPr txBox="1"/>
              <p:nvPr/>
            </p:nvSpPr>
            <p:spPr>
              <a:xfrm rot="5400000">
                <a:off x="3011359" y="4082554"/>
                <a:ext cx="1989949" cy="369332"/>
              </a:xfrm>
              <a:prstGeom prst="rect">
                <a:avLst/>
              </a:prstGeom>
              <a:noFill/>
            </p:spPr>
            <p:txBody>
              <a:bodyPr wrap="square" rtlCol="0">
                <a:spAutoFit/>
              </a:bodyPr>
              <a:lstStyle/>
              <a:p>
                <a:r>
                  <a:rPr lang="en-US" b="1" dirty="0" smtClean="0">
                    <a:solidFill>
                      <a:srgbClr val="0000FF"/>
                    </a:solidFill>
                  </a:rPr>
                  <a:t>Ethical Behavior</a:t>
                </a:r>
                <a:endParaRPr lang="en-US" b="1" dirty="0">
                  <a:solidFill>
                    <a:srgbClr val="0000FF"/>
                  </a:solidFill>
                </a:endParaRPr>
              </a:p>
            </p:txBody>
          </p:sp>
          <p:sp>
            <p:nvSpPr>
              <p:cNvPr id="15" name="TextBox 14"/>
              <p:cNvSpPr txBox="1"/>
              <p:nvPr/>
            </p:nvSpPr>
            <p:spPr>
              <a:xfrm rot="5400000">
                <a:off x="4130417" y="3739391"/>
                <a:ext cx="1326634" cy="369332"/>
              </a:xfrm>
              <a:prstGeom prst="rect">
                <a:avLst/>
              </a:prstGeom>
              <a:noFill/>
            </p:spPr>
            <p:txBody>
              <a:bodyPr wrap="square" rtlCol="0">
                <a:spAutoFit/>
              </a:bodyPr>
              <a:lstStyle/>
              <a:p>
                <a:r>
                  <a:rPr lang="en-US" b="1" dirty="0" smtClean="0">
                    <a:solidFill>
                      <a:srgbClr val="0000FF"/>
                    </a:solidFill>
                  </a:rPr>
                  <a:t>Tech Skills</a:t>
                </a:r>
                <a:endParaRPr lang="en-US" b="1" dirty="0">
                  <a:solidFill>
                    <a:srgbClr val="0000FF"/>
                  </a:solidFill>
                </a:endParaRPr>
              </a:p>
            </p:txBody>
          </p:sp>
          <p:sp>
            <p:nvSpPr>
              <p:cNvPr id="16" name="TextBox 15"/>
              <p:cNvSpPr txBox="1"/>
              <p:nvPr/>
            </p:nvSpPr>
            <p:spPr>
              <a:xfrm rot="5400000">
                <a:off x="244217" y="4082554"/>
                <a:ext cx="1631433" cy="369332"/>
              </a:xfrm>
              <a:prstGeom prst="rect">
                <a:avLst/>
              </a:prstGeom>
              <a:noFill/>
            </p:spPr>
            <p:txBody>
              <a:bodyPr wrap="square" rtlCol="0">
                <a:spAutoFit/>
              </a:bodyPr>
              <a:lstStyle/>
              <a:p>
                <a:r>
                  <a:rPr lang="en-US" b="1" dirty="0" smtClean="0">
                    <a:solidFill>
                      <a:srgbClr val="0000FF"/>
                    </a:solidFill>
                  </a:rPr>
                  <a:t>Equal Access</a:t>
                </a:r>
                <a:endParaRPr lang="en-US" b="1" dirty="0">
                  <a:solidFill>
                    <a:srgbClr val="0000FF"/>
                  </a:solidFill>
                </a:endParaRPr>
              </a:p>
            </p:txBody>
          </p:sp>
        </p:grpSp>
      </p:grpSp>
      <p:sp>
        <p:nvSpPr>
          <p:cNvPr id="11" name="TextBox 10"/>
          <p:cNvSpPr txBox="1"/>
          <p:nvPr/>
        </p:nvSpPr>
        <p:spPr>
          <a:xfrm>
            <a:off x="5181600" y="850900"/>
            <a:ext cx="3517900" cy="3416320"/>
          </a:xfrm>
          <a:prstGeom prst="rect">
            <a:avLst/>
          </a:prstGeom>
          <a:noFill/>
        </p:spPr>
        <p:txBody>
          <a:bodyPr wrap="square" rtlCol="0">
            <a:spAutoFit/>
          </a:bodyPr>
          <a:lstStyle/>
          <a:p>
            <a:pPr algn="ctr"/>
            <a:r>
              <a:rPr lang="en-US" sz="7200" b="1" dirty="0" smtClean="0">
                <a:solidFill>
                  <a:srgbClr val="0000FF"/>
                </a:solidFill>
                <a:latin typeface="Arial Narrow"/>
                <a:cs typeface="Arial Narrow"/>
              </a:rPr>
              <a:t>9 Common Beliefs</a:t>
            </a:r>
            <a:endParaRPr lang="en-US" sz="7200" b="1" dirty="0">
              <a:solidFill>
                <a:srgbClr val="0000FF"/>
              </a:solidFill>
              <a:latin typeface="Arial Narrow"/>
              <a:cs typeface="Arial Narrow"/>
            </a:endParaRPr>
          </a:p>
        </p:txBody>
      </p:sp>
      <p:sp>
        <p:nvSpPr>
          <p:cNvPr id="17" name="Date Placeholder 16"/>
          <p:cNvSpPr>
            <a:spLocks noGrp="1"/>
          </p:cNvSpPr>
          <p:nvPr>
            <p:ph type="dt" sz="half" idx="10"/>
          </p:nvPr>
        </p:nvSpPr>
        <p:spPr/>
        <p:txBody>
          <a:bodyPr/>
          <a:lstStyle/>
          <a:p>
            <a:r>
              <a:rPr lang="en-US" smtClean="0"/>
              <a:t>August 12, 2010</a:t>
            </a:r>
            <a:endParaRPr lang="en-US"/>
          </a:p>
        </p:txBody>
      </p:sp>
      <p:sp>
        <p:nvSpPr>
          <p:cNvPr id="20" name="Footer Placeholder 19"/>
          <p:cNvSpPr>
            <a:spLocks noGrp="1"/>
          </p:cNvSpPr>
          <p:nvPr>
            <p:ph type="ftr" sz="quarter" idx="11"/>
          </p:nvPr>
        </p:nvSpPr>
        <p:spPr/>
        <p:txBody>
          <a:bodyPr/>
          <a:lstStyle/>
          <a:p>
            <a:r>
              <a:rPr lang="en-US" smtClean="0"/>
              <a:t>Independence School District</a:t>
            </a:r>
            <a:endParaRPr lang="en-US"/>
          </a:p>
        </p:txBody>
      </p:sp>
      <p:sp>
        <p:nvSpPr>
          <p:cNvPr id="21" name="Rectangle 20"/>
          <p:cNvSpPr/>
          <p:nvPr/>
        </p:nvSpPr>
        <p:spPr>
          <a:xfrm>
            <a:off x="6031468" y="0"/>
            <a:ext cx="3112532" cy="215444"/>
          </a:xfrm>
          <a:prstGeom prst="rect">
            <a:avLst/>
          </a:prstGeom>
        </p:spPr>
        <p:txBody>
          <a:bodyPr wrap="square">
            <a:spAutoFit/>
          </a:bodyPr>
          <a:lstStyle/>
          <a:p>
            <a:r>
              <a:rPr lang="en-US" sz="800" dirty="0" smtClean="0">
                <a:solidFill>
                  <a:srgbClr val="A6A6A6"/>
                </a:solidFill>
              </a:rPr>
              <a:t>http://upload.wikimedia.org/wikipedia/commons/5/51/Gotic3d2.jpg</a:t>
            </a:r>
            <a:endParaRPr lang="en-US" sz="800" dirty="0">
              <a:solidFill>
                <a:srgbClr val="A6A6A6"/>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rot="19739801">
            <a:off x="1594965" y="448014"/>
            <a:ext cx="2864592" cy="411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rot="19782807">
            <a:off x="5249044" y="1388179"/>
            <a:ext cx="2967281" cy="411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8"/>
          <p:cNvGrpSpPr/>
          <p:nvPr/>
        </p:nvGrpSpPr>
        <p:grpSpPr>
          <a:xfrm>
            <a:off x="-87735" y="203200"/>
            <a:ext cx="6113419" cy="5710808"/>
            <a:chOff x="152400" y="203200"/>
            <a:chExt cx="6113419" cy="5710808"/>
          </a:xfrm>
        </p:grpSpPr>
        <p:pic>
          <p:nvPicPr>
            <p:cNvPr id="20" name="Picture 19" descr="Gothic.jpg"/>
            <p:cNvPicPr>
              <a:picLocks noChangeAspect="1"/>
            </p:cNvPicPr>
            <p:nvPr/>
          </p:nvPicPr>
          <p:blipFill>
            <a:blip r:embed="rId2"/>
            <a:srcRect l="33143" t="16728"/>
            <a:stretch>
              <a:fillRect/>
            </a:stretch>
          </p:blipFill>
          <p:spPr>
            <a:xfrm>
              <a:off x="152400" y="203200"/>
              <a:ext cx="6113419" cy="5710808"/>
            </a:xfrm>
            <a:prstGeom prst="rect">
              <a:avLst/>
            </a:prstGeom>
          </p:spPr>
        </p:pic>
        <p:grpSp>
          <p:nvGrpSpPr>
            <p:cNvPr id="21" name="Group 17"/>
            <p:cNvGrpSpPr/>
            <p:nvPr/>
          </p:nvGrpSpPr>
          <p:grpSpPr>
            <a:xfrm>
              <a:off x="875268" y="448014"/>
              <a:ext cx="4103132" cy="5465994"/>
              <a:chOff x="875268" y="448014"/>
              <a:chExt cx="4103132" cy="5465994"/>
            </a:xfrm>
          </p:grpSpPr>
          <p:sp>
            <p:nvSpPr>
              <p:cNvPr id="22" name="Rectangle 4"/>
              <p:cNvSpPr/>
              <p:nvPr/>
            </p:nvSpPr>
            <p:spPr>
              <a:xfrm rot="19739801">
                <a:off x="1594965" y="448014"/>
                <a:ext cx="2864592" cy="411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rot="5400000">
                <a:off x="1888401" y="5066025"/>
                <a:ext cx="1326634" cy="369332"/>
              </a:xfrm>
              <a:prstGeom prst="rect">
                <a:avLst/>
              </a:prstGeom>
              <a:noFill/>
            </p:spPr>
            <p:txBody>
              <a:bodyPr wrap="square" rtlCol="0">
                <a:spAutoFit/>
              </a:bodyPr>
              <a:lstStyle/>
              <a:p>
                <a:r>
                  <a:rPr lang="en-US" b="1" dirty="0" smtClean="0">
                    <a:solidFill>
                      <a:srgbClr val="0000FF"/>
                    </a:solidFill>
                  </a:rPr>
                  <a:t>Reading</a:t>
                </a:r>
                <a:endParaRPr lang="en-US" b="1" dirty="0">
                  <a:solidFill>
                    <a:srgbClr val="0000FF"/>
                  </a:solidFill>
                </a:endParaRPr>
              </a:p>
            </p:txBody>
          </p:sp>
          <p:sp>
            <p:nvSpPr>
              <p:cNvPr id="24" name="TextBox 23"/>
              <p:cNvSpPr txBox="1"/>
              <p:nvPr/>
            </p:nvSpPr>
            <p:spPr>
              <a:xfrm rot="5400000">
                <a:off x="2593717" y="4745871"/>
                <a:ext cx="1326634" cy="369332"/>
              </a:xfrm>
              <a:prstGeom prst="rect">
                <a:avLst/>
              </a:prstGeom>
              <a:noFill/>
            </p:spPr>
            <p:txBody>
              <a:bodyPr wrap="square" rtlCol="0">
                <a:spAutoFit/>
              </a:bodyPr>
              <a:lstStyle/>
              <a:p>
                <a:r>
                  <a:rPr lang="en-US" b="1" dirty="0" smtClean="0">
                    <a:solidFill>
                      <a:srgbClr val="0000FF"/>
                    </a:solidFill>
                  </a:rPr>
                  <a:t>Inquiry</a:t>
                </a:r>
                <a:endParaRPr lang="en-US" b="1" dirty="0">
                  <a:solidFill>
                    <a:srgbClr val="0000FF"/>
                  </a:solidFill>
                </a:endParaRPr>
              </a:p>
            </p:txBody>
          </p:sp>
          <p:sp>
            <p:nvSpPr>
              <p:cNvPr id="25" name="TextBox 24"/>
              <p:cNvSpPr txBox="1"/>
              <p:nvPr/>
            </p:nvSpPr>
            <p:spPr>
              <a:xfrm rot="5400000">
                <a:off x="3011359" y="4082554"/>
                <a:ext cx="1989949" cy="369332"/>
              </a:xfrm>
              <a:prstGeom prst="rect">
                <a:avLst/>
              </a:prstGeom>
              <a:noFill/>
            </p:spPr>
            <p:txBody>
              <a:bodyPr wrap="square" rtlCol="0">
                <a:spAutoFit/>
              </a:bodyPr>
              <a:lstStyle/>
              <a:p>
                <a:r>
                  <a:rPr lang="en-US" b="1" dirty="0" smtClean="0">
                    <a:solidFill>
                      <a:srgbClr val="0000FF"/>
                    </a:solidFill>
                  </a:rPr>
                  <a:t>Ethical Behavior</a:t>
                </a:r>
                <a:endParaRPr lang="en-US" b="1" dirty="0">
                  <a:solidFill>
                    <a:srgbClr val="0000FF"/>
                  </a:solidFill>
                </a:endParaRPr>
              </a:p>
            </p:txBody>
          </p:sp>
          <p:sp>
            <p:nvSpPr>
              <p:cNvPr id="26" name="TextBox 25"/>
              <p:cNvSpPr txBox="1"/>
              <p:nvPr/>
            </p:nvSpPr>
            <p:spPr>
              <a:xfrm rot="5400000">
                <a:off x="4130417" y="3739391"/>
                <a:ext cx="1326634" cy="369332"/>
              </a:xfrm>
              <a:prstGeom prst="rect">
                <a:avLst/>
              </a:prstGeom>
              <a:noFill/>
            </p:spPr>
            <p:txBody>
              <a:bodyPr wrap="square" rtlCol="0">
                <a:spAutoFit/>
              </a:bodyPr>
              <a:lstStyle/>
              <a:p>
                <a:r>
                  <a:rPr lang="en-US" b="1" dirty="0" smtClean="0">
                    <a:solidFill>
                      <a:srgbClr val="0000FF"/>
                    </a:solidFill>
                  </a:rPr>
                  <a:t>Tech Skills</a:t>
                </a:r>
                <a:endParaRPr lang="en-US" b="1" dirty="0">
                  <a:solidFill>
                    <a:srgbClr val="0000FF"/>
                  </a:solidFill>
                </a:endParaRPr>
              </a:p>
            </p:txBody>
          </p:sp>
          <p:sp>
            <p:nvSpPr>
              <p:cNvPr id="27" name="TextBox 26"/>
              <p:cNvSpPr txBox="1"/>
              <p:nvPr/>
            </p:nvSpPr>
            <p:spPr>
              <a:xfrm rot="5400000">
                <a:off x="244217" y="4082554"/>
                <a:ext cx="1631433" cy="369332"/>
              </a:xfrm>
              <a:prstGeom prst="rect">
                <a:avLst/>
              </a:prstGeom>
              <a:noFill/>
            </p:spPr>
            <p:txBody>
              <a:bodyPr wrap="square" rtlCol="0">
                <a:spAutoFit/>
              </a:bodyPr>
              <a:lstStyle/>
              <a:p>
                <a:r>
                  <a:rPr lang="en-US" b="1" dirty="0" smtClean="0">
                    <a:solidFill>
                      <a:srgbClr val="0000FF"/>
                    </a:solidFill>
                  </a:rPr>
                  <a:t>Equal Access</a:t>
                </a:r>
                <a:endParaRPr lang="en-US" b="1" dirty="0">
                  <a:solidFill>
                    <a:srgbClr val="0000FF"/>
                  </a:solidFill>
                </a:endParaRPr>
              </a:p>
            </p:txBody>
          </p:sp>
        </p:grpSp>
      </p:grpSp>
      <p:grpSp>
        <p:nvGrpSpPr>
          <p:cNvPr id="28" name="Group 27"/>
          <p:cNvGrpSpPr/>
          <p:nvPr/>
        </p:nvGrpSpPr>
        <p:grpSpPr>
          <a:xfrm>
            <a:off x="4610100" y="945919"/>
            <a:ext cx="4533900" cy="5710808"/>
            <a:chOff x="4610100" y="945919"/>
            <a:chExt cx="4533900" cy="5710808"/>
          </a:xfrm>
        </p:grpSpPr>
        <p:pic>
          <p:nvPicPr>
            <p:cNvPr id="7" name="Picture 6" descr="Gothic.jpg"/>
            <p:cNvPicPr>
              <a:picLocks noChangeAspect="1"/>
            </p:cNvPicPr>
            <p:nvPr/>
          </p:nvPicPr>
          <p:blipFill>
            <a:blip r:embed="rId2"/>
            <a:srcRect l="36998" t="16728" r="13419"/>
            <a:stretch>
              <a:fillRect/>
            </a:stretch>
          </p:blipFill>
          <p:spPr>
            <a:xfrm>
              <a:off x="4610100" y="945919"/>
              <a:ext cx="4533900" cy="5710808"/>
            </a:xfrm>
            <a:prstGeom prst="rect">
              <a:avLst/>
            </a:prstGeom>
            <a:noFill/>
          </p:spPr>
        </p:pic>
        <p:sp>
          <p:nvSpPr>
            <p:cNvPr id="6" name="TextBox 5"/>
            <p:cNvSpPr txBox="1"/>
            <p:nvPr/>
          </p:nvSpPr>
          <p:spPr>
            <a:xfrm rot="5400000">
              <a:off x="4499699" y="5218425"/>
              <a:ext cx="1326634" cy="369332"/>
            </a:xfrm>
            <a:prstGeom prst="rect">
              <a:avLst/>
            </a:prstGeom>
            <a:noFill/>
          </p:spPr>
          <p:txBody>
            <a:bodyPr wrap="square" rtlCol="0">
              <a:spAutoFit/>
            </a:bodyPr>
            <a:lstStyle/>
            <a:p>
              <a:r>
                <a:rPr lang="en-US" b="1" dirty="0" smtClean="0">
                  <a:solidFill>
                    <a:srgbClr val="0000FF"/>
                  </a:solidFill>
                </a:rPr>
                <a:t>Inf. Literacy</a:t>
              </a:r>
              <a:endParaRPr lang="en-US" b="1" dirty="0">
                <a:solidFill>
                  <a:srgbClr val="0000FF"/>
                </a:solidFill>
              </a:endParaRPr>
            </a:p>
          </p:txBody>
        </p:sp>
        <p:sp>
          <p:nvSpPr>
            <p:cNvPr id="9" name="TextBox 8"/>
            <p:cNvSpPr txBox="1"/>
            <p:nvPr/>
          </p:nvSpPr>
          <p:spPr>
            <a:xfrm rot="5400000">
              <a:off x="6011049" y="5729342"/>
              <a:ext cx="1326634" cy="369332"/>
            </a:xfrm>
            <a:prstGeom prst="rect">
              <a:avLst/>
            </a:prstGeom>
            <a:noFill/>
          </p:spPr>
          <p:txBody>
            <a:bodyPr wrap="square" rtlCol="0">
              <a:spAutoFit/>
            </a:bodyPr>
            <a:lstStyle/>
            <a:p>
              <a:r>
                <a:rPr lang="en-US" b="1" dirty="0" smtClean="0">
                  <a:solidFill>
                    <a:srgbClr val="0000FF"/>
                  </a:solidFill>
                </a:rPr>
                <a:t>Think Skills</a:t>
              </a:r>
              <a:endParaRPr lang="en-US" b="1" dirty="0">
                <a:solidFill>
                  <a:srgbClr val="0000FF"/>
                </a:solidFill>
              </a:endParaRPr>
            </a:p>
          </p:txBody>
        </p:sp>
        <p:sp>
          <p:nvSpPr>
            <p:cNvPr id="10" name="TextBox 9"/>
            <p:cNvSpPr txBox="1"/>
            <p:nvPr/>
          </p:nvSpPr>
          <p:spPr>
            <a:xfrm rot="5400000">
              <a:off x="6568817" y="5370823"/>
              <a:ext cx="1631433" cy="369332"/>
            </a:xfrm>
            <a:prstGeom prst="rect">
              <a:avLst/>
            </a:prstGeom>
            <a:noFill/>
          </p:spPr>
          <p:txBody>
            <a:bodyPr wrap="square" rtlCol="0">
              <a:spAutoFit/>
            </a:bodyPr>
            <a:lstStyle/>
            <a:p>
              <a:r>
                <a:rPr lang="en-US" b="1" dirty="0" smtClean="0">
                  <a:solidFill>
                    <a:srgbClr val="0000FF"/>
                  </a:solidFill>
                </a:rPr>
                <a:t>Social Context</a:t>
              </a:r>
              <a:endParaRPr lang="en-US" b="1" dirty="0">
                <a:solidFill>
                  <a:srgbClr val="0000FF"/>
                </a:solidFill>
              </a:endParaRPr>
            </a:p>
          </p:txBody>
        </p:sp>
        <p:sp>
          <p:nvSpPr>
            <p:cNvPr id="11" name="TextBox 10"/>
            <p:cNvSpPr txBox="1"/>
            <p:nvPr/>
          </p:nvSpPr>
          <p:spPr>
            <a:xfrm rot="5400000">
              <a:off x="7234232" y="4778939"/>
              <a:ext cx="1900806" cy="369332"/>
            </a:xfrm>
            <a:prstGeom prst="rect">
              <a:avLst/>
            </a:prstGeom>
            <a:noFill/>
          </p:spPr>
          <p:txBody>
            <a:bodyPr wrap="square" rtlCol="0">
              <a:spAutoFit/>
            </a:bodyPr>
            <a:lstStyle/>
            <a:p>
              <a:r>
                <a:rPr lang="en-US" b="1" dirty="0" smtClean="0">
                  <a:solidFill>
                    <a:srgbClr val="0000FF"/>
                  </a:solidFill>
                </a:rPr>
                <a:t>Libraries Essential</a:t>
              </a:r>
              <a:endParaRPr lang="en-US" b="1" dirty="0">
                <a:solidFill>
                  <a:srgbClr val="0000FF"/>
                </a:solidFill>
              </a:endParaRPr>
            </a:p>
          </p:txBody>
        </p:sp>
      </p:grpSp>
      <p:sp>
        <p:nvSpPr>
          <p:cNvPr id="29" name="Date Placeholder 28"/>
          <p:cNvSpPr>
            <a:spLocks noGrp="1"/>
          </p:cNvSpPr>
          <p:nvPr>
            <p:ph type="dt" sz="half" idx="10"/>
          </p:nvPr>
        </p:nvSpPr>
        <p:spPr/>
        <p:txBody>
          <a:bodyPr/>
          <a:lstStyle/>
          <a:p>
            <a:r>
              <a:rPr lang="en-US" smtClean="0"/>
              <a:t>August 12, 2010</a:t>
            </a:r>
            <a:endParaRPr lang="en-US"/>
          </a:p>
        </p:txBody>
      </p:sp>
      <p:sp>
        <p:nvSpPr>
          <p:cNvPr id="30" name="Footer Placeholder 29"/>
          <p:cNvSpPr>
            <a:spLocks noGrp="1"/>
          </p:cNvSpPr>
          <p:nvPr>
            <p:ph type="ftr" sz="quarter" idx="11"/>
          </p:nvPr>
        </p:nvSpPr>
        <p:spPr/>
        <p:txBody>
          <a:bodyPr/>
          <a:lstStyle/>
          <a:p>
            <a:r>
              <a:rPr lang="en-US" smtClean="0"/>
              <a:t>Independence School District</a:t>
            </a:r>
            <a:endParaRPr lang="en-US"/>
          </a:p>
        </p:txBody>
      </p:sp>
      <p:sp>
        <p:nvSpPr>
          <p:cNvPr id="31" name="Rectangle 30"/>
          <p:cNvSpPr/>
          <p:nvPr/>
        </p:nvSpPr>
        <p:spPr>
          <a:xfrm>
            <a:off x="6031468" y="0"/>
            <a:ext cx="3112532" cy="215444"/>
          </a:xfrm>
          <a:prstGeom prst="rect">
            <a:avLst/>
          </a:prstGeom>
        </p:spPr>
        <p:txBody>
          <a:bodyPr wrap="square">
            <a:spAutoFit/>
          </a:bodyPr>
          <a:lstStyle/>
          <a:p>
            <a:r>
              <a:rPr lang="en-US" sz="800" dirty="0" smtClean="0">
                <a:solidFill>
                  <a:srgbClr val="A6A6A6"/>
                </a:solidFill>
              </a:rPr>
              <a:t>http://upload.wikimedia.org/wikipedia/commons/5/51/Gotic3d2.jpg</a:t>
            </a:r>
            <a:endParaRPr lang="en-US" sz="800" dirty="0">
              <a:solidFill>
                <a:srgbClr val="A6A6A6"/>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rot="19739801">
            <a:off x="1594965" y="448014"/>
            <a:ext cx="2864592" cy="411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rot="19782807">
            <a:off x="5249044" y="1388179"/>
            <a:ext cx="2967281" cy="411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 name="Group 18"/>
          <p:cNvGrpSpPr/>
          <p:nvPr/>
        </p:nvGrpSpPr>
        <p:grpSpPr>
          <a:xfrm>
            <a:off x="-87735" y="203200"/>
            <a:ext cx="6113419" cy="5710808"/>
            <a:chOff x="152400" y="203200"/>
            <a:chExt cx="6113419" cy="5710808"/>
          </a:xfrm>
        </p:grpSpPr>
        <p:pic>
          <p:nvPicPr>
            <p:cNvPr id="20" name="Picture 19" descr="Gothic.jpg"/>
            <p:cNvPicPr>
              <a:picLocks noChangeAspect="1"/>
            </p:cNvPicPr>
            <p:nvPr/>
          </p:nvPicPr>
          <p:blipFill>
            <a:blip r:embed="rId3"/>
            <a:srcRect l="33143" t="16728"/>
            <a:stretch>
              <a:fillRect/>
            </a:stretch>
          </p:blipFill>
          <p:spPr>
            <a:xfrm>
              <a:off x="152400" y="203200"/>
              <a:ext cx="6113419" cy="5710808"/>
            </a:xfrm>
            <a:prstGeom prst="rect">
              <a:avLst/>
            </a:prstGeom>
          </p:spPr>
        </p:pic>
        <p:grpSp>
          <p:nvGrpSpPr>
            <p:cNvPr id="3" name="Group 17"/>
            <p:cNvGrpSpPr/>
            <p:nvPr/>
          </p:nvGrpSpPr>
          <p:grpSpPr>
            <a:xfrm>
              <a:off x="875268" y="448014"/>
              <a:ext cx="4103132" cy="5465994"/>
              <a:chOff x="875268" y="448014"/>
              <a:chExt cx="4103132" cy="5465994"/>
            </a:xfrm>
          </p:grpSpPr>
          <p:sp>
            <p:nvSpPr>
              <p:cNvPr id="22" name="Rectangle 4"/>
              <p:cNvSpPr/>
              <p:nvPr/>
            </p:nvSpPr>
            <p:spPr>
              <a:xfrm rot="19739801">
                <a:off x="1594965" y="448014"/>
                <a:ext cx="2864592" cy="411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rot="5400000">
                <a:off x="1888401" y="5066025"/>
                <a:ext cx="1326634" cy="369332"/>
              </a:xfrm>
              <a:prstGeom prst="rect">
                <a:avLst/>
              </a:prstGeom>
              <a:noFill/>
            </p:spPr>
            <p:txBody>
              <a:bodyPr wrap="square" rtlCol="0">
                <a:spAutoFit/>
              </a:bodyPr>
              <a:lstStyle/>
              <a:p>
                <a:r>
                  <a:rPr lang="en-US" b="1" dirty="0" smtClean="0">
                    <a:solidFill>
                      <a:srgbClr val="0000FF"/>
                    </a:solidFill>
                  </a:rPr>
                  <a:t>Reading</a:t>
                </a:r>
                <a:endParaRPr lang="en-US" b="1" dirty="0">
                  <a:solidFill>
                    <a:srgbClr val="0000FF"/>
                  </a:solidFill>
                </a:endParaRPr>
              </a:p>
            </p:txBody>
          </p:sp>
          <p:sp>
            <p:nvSpPr>
              <p:cNvPr id="24" name="TextBox 23"/>
              <p:cNvSpPr txBox="1"/>
              <p:nvPr/>
            </p:nvSpPr>
            <p:spPr>
              <a:xfrm rot="5400000">
                <a:off x="2593717" y="4745871"/>
                <a:ext cx="1326634" cy="369332"/>
              </a:xfrm>
              <a:prstGeom prst="rect">
                <a:avLst/>
              </a:prstGeom>
              <a:noFill/>
            </p:spPr>
            <p:txBody>
              <a:bodyPr wrap="square" rtlCol="0">
                <a:spAutoFit/>
              </a:bodyPr>
              <a:lstStyle/>
              <a:p>
                <a:r>
                  <a:rPr lang="en-US" b="1" dirty="0" smtClean="0">
                    <a:solidFill>
                      <a:srgbClr val="0000FF"/>
                    </a:solidFill>
                  </a:rPr>
                  <a:t>Inquiry</a:t>
                </a:r>
                <a:endParaRPr lang="en-US" b="1" dirty="0">
                  <a:solidFill>
                    <a:srgbClr val="0000FF"/>
                  </a:solidFill>
                </a:endParaRPr>
              </a:p>
            </p:txBody>
          </p:sp>
          <p:sp>
            <p:nvSpPr>
              <p:cNvPr id="25" name="TextBox 24"/>
              <p:cNvSpPr txBox="1"/>
              <p:nvPr/>
            </p:nvSpPr>
            <p:spPr>
              <a:xfrm rot="5400000">
                <a:off x="3011359" y="4082554"/>
                <a:ext cx="1989949" cy="369332"/>
              </a:xfrm>
              <a:prstGeom prst="rect">
                <a:avLst/>
              </a:prstGeom>
              <a:noFill/>
            </p:spPr>
            <p:txBody>
              <a:bodyPr wrap="square" rtlCol="0">
                <a:spAutoFit/>
              </a:bodyPr>
              <a:lstStyle/>
              <a:p>
                <a:r>
                  <a:rPr lang="en-US" b="1" dirty="0" smtClean="0">
                    <a:solidFill>
                      <a:srgbClr val="0000FF"/>
                    </a:solidFill>
                  </a:rPr>
                  <a:t>Ethical Behavior</a:t>
                </a:r>
                <a:endParaRPr lang="en-US" b="1" dirty="0">
                  <a:solidFill>
                    <a:srgbClr val="0000FF"/>
                  </a:solidFill>
                </a:endParaRPr>
              </a:p>
            </p:txBody>
          </p:sp>
          <p:sp>
            <p:nvSpPr>
              <p:cNvPr id="26" name="TextBox 25"/>
              <p:cNvSpPr txBox="1"/>
              <p:nvPr/>
            </p:nvSpPr>
            <p:spPr>
              <a:xfrm rot="5400000">
                <a:off x="4130417" y="3739391"/>
                <a:ext cx="1326634" cy="369332"/>
              </a:xfrm>
              <a:prstGeom prst="rect">
                <a:avLst/>
              </a:prstGeom>
              <a:noFill/>
            </p:spPr>
            <p:txBody>
              <a:bodyPr wrap="square" rtlCol="0">
                <a:spAutoFit/>
              </a:bodyPr>
              <a:lstStyle/>
              <a:p>
                <a:r>
                  <a:rPr lang="en-US" b="1" dirty="0" smtClean="0">
                    <a:solidFill>
                      <a:srgbClr val="0000FF"/>
                    </a:solidFill>
                  </a:rPr>
                  <a:t>Tech Skills</a:t>
                </a:r>
                <a:endParaRPr lang="en-US" b="1" dirty="0">
                  <a:solidFill>
                    <a:srgbClr val="0000FF"/>
                  </a:solidFill>
                </a:endParaRPr>
              </a:p>
            </p:txBody>
          </p:sp>
          <p:sp>
            <p:nvSpPr>
              <p:cNvPr id="27" name="TextBox 26"/>
              <p:cNvSpPr txBox="1"/>
              <p:nvPr/>
            </p:nvSpPr>
            <p:spPr>
              <a:xfrm rot="5400000">
                <a:off x="244217" y="4082554"/>
                <a:ext cx="1631433" cy="369332"/>
              </a:xfrm>
              <a:prstGeom prst="rect">
                <a:avLst/>
              </a:prstGeom>
              <a:noFill/>
            </p:spPr>
            <p:txBody>
              <a:bodyPr wrap="square" rtlCol="0">
                <a:spAutoFit/>
              </a:bodyPr>
              <a:lstStyle/>
              <a:p>
                <a:r>
                  <a:rPr lang="en-US" b="1" dirty="0" smtClean="0">
                    <a:solidFill>
                      <a:srgbClr val="0000FF"/>
                    </a:solidFill>
                  </a:rPr>
                  <a:t>Equal Access</a:t>
                </a:r>
                <a:endParaRPr lang="en-US" b="1" dirty="0">
                  <a:solidFill>
                    <a:srgbClr val="0000FF"/>
                  </a:solidFill>
                </a:endParaRPr>
              </a:p>
            </p:txBody>
          </p:sp>
        </p:grpSp>
      </p:grpSp>
      <p:grpSp>
        <p:nvGrpSpPr>
          <p:cNvPr id="4" name="Group 27"/>
          <p:cNvGrpSpPr/>
          <p:nvPr/>
        </p:nvGrpSpPr>
        <p:grpSpPr>
          <a:xfrm>
            <a:off x="4610100" y="945919"/>
            <a:ext cx="4533900" cy="5710808"/>
            <a:chOff x="4610100" y="945919"/>
            <a:chExt cx="4533900" cy="5710808"/>
          </a:xfrm>
        </p:grpSpPr>
        <p:pic>
          <p:nvPicPr>
            <p:cNvPr id="7" name="Picture 6" descr="Gothic.jpg"/>
            <p:cNvPicPr>
              <a:picLocks noChangeAspect="1"/>
            </p:cNvPicPr>
            <p:nvPr/>
          </p:nvPicPr>
          <p:blipFill>
            <a:blip r:embed="rId3"/>
            <a:srcRect l="36998" t="16728" r="13419"/>
            <a:stretch>
              <a:fillRect/>
            </a:stretch>
          </p:blipFill>
          <p:spPr>
            <a:xfrm>
              <a:off x="4610100" y="945919"/>
              <a:ext cx="4533900" cy="5710808"/>
            </a:xfrm>
            <a:prstGeom prst="rect">
              <a:avLst/>
            </a:prstGeom>
            <a:noFill/>
          </p:spPr>
        </p:pic>
        <p:sp>
          <p:nvSpPr>
            <p:cNvPr id="6" name="TextBox 5"/>
            <p:cNvSpPr txBox="1"/>
            <p:nvPr/>
          </p:nvSpPr>
          <p:spPr>
            <a:xfrm rot="5400000">
              <a:off x="4499699" y="5218425"/>
              <a:ext cx="1326634" cy="369332"/>
            </a:xfrm>
            <a:prstGeom prst="rect">
              <a:avLst/>
            </a:prstGeom>
            <a:noFill/>
          </p:spPr>
          <p:txBody>
            <a:bodyPr wrap="square" rtlCol="0">
              <a:spAutoFit/>
            </a:bodyPr>
            <a:lstStyle/>
            <a:p>
              <a:r>
                <a:rPr lang="en-US" b="1" dirty="0" smtClean="0">
                  <a:solidFill>
                    <a:srgbClr val="0000FF"/>
                  </a:solidFill>
                </a:rPr>
                <a:t>Inf. Literacy</a:t>
              </a:r>
              <a:endParaRPr lang="en-US" b="1" dirty="0">
                <a:solidFill>
                  <a:srgbClr val="0000FF"/>
                </a:solidFill>
              </a:endParaRPr>
            </a:p>
          </p:txBody>
        </p:sp>
        <p:sp>
          <p:nvSpPr>
            <p:cNvPr id="9" name="TextBox 8"/>
            <p:cNvSpPr txBox="1"/>
            <p:nvPr/>
          </p:nvSpPr>
          <p:spPr>
            <a:xfrm rot="5400000">
              <a:off x="6011049" y="5729342"/>
              <a:ext cx="1326634" cy="369332"/>
            </a:xfrm>
            <a:prstGeom prst="rect">
              <a:avLst/>
            </a:prstGeom>
            <a:noFill/>
          </p:spPr>
          <p:txBody>
            <a:bodyPr wrap="square" rtlCol="0">
              <a:spAutoFit/>
            </a:bodyPr>
            <a:lstStyle/>
            <a:p>
              <a:r>
                <a:rPr lang="en-US" b="1" dirty="0" smtClean="0">
                  <a:solidFill>
                    <a:srgbClr val="0000FF"/>
                  </a:solidFill>
                </a:rPr>
                <a:t>Think Skills</a:t>
              </a:r>
              <a:endParaRPr lang="en-US" b="1" dirty="0">
                <a:solidFill>
                  <a:srgbClr val="0000FF"/>
                </a:solidFill>
              </a:endParaRPr>
            </a:p>
          </p:txBody>
        </p:sp>
        <p:sp>
          <p:nvSpPr>
            <p:cNvPr id="10" name="TextBox 9"/>
            <p:cNvSpPr txBox="1"/>
            <p:nvPr/>
          </p:nvSpPr>
          <p:spPr>
            <a:xfrm rot="5400000">
              <a:off x="6568817" y="5370823"/>
              <a:ext cx="1631433" cy="369332"/>
            </a:xfrm>
            <a:prstGeom prst="rect">
              <a:avLst/>
            </a:prstGeom>
            <a:noFill/>
          </p:spPr>
          <p:txBody>
            <a:bodyPr wrap="square" rtlCol="0">
              <a:spAutoFit/>
            </a:bodyPr>
            <a:lstStyle/>
            <a:p>
              <a:r>
                <a:rPr lang="en-US" b="1" dirty="0" smtClean="0">
                  <a:solidFill>
                    <a:srgbClr val="0000FF"/>
                  </a:solidFill>
                </a:rPr>
                <a:t>Social Context</a:t>
              </a:r>
              <a:endParaRPr lang="en-US" b="1" dirty="0">
                <a:solidFill>
                  <a:srgbClr val="0000FF"/>
                </a:solidFill>
              </a:endParaRPr>
            </a:p>
          </p:txBody>
        </p:sp>
        <p:sp>
          <p:nvSpPr>
            <p:cNvPr id="11" name="TextBox 10"/>
            <p:cNvSpPr txBox="1"/>
            <p:nvPr/>
          </p:nvSpPr>
          <p:spPr>
            <a:xfrm rot="5400000">
              <a:off x="7234232" y="4778939"/>
              <a:ext cx="1900806" cy="369332"/>
            </a:xfrm>
            <a:prstGeom prst="rect">
              <a:avLst/>
            </a:prstGeom>
            <a:noFill/>
          </p:spPr>
          <p:txBody>
            <a:bodyPr wrap="square" rtlCol="0">
              <a:spAutoFit/>
            </a:bodyPr>
            <a:lstStyle/>
            <a:p>
              <a:r>
                <a:rPr lang="en-US" b="1" dirty="0" smtClean="0">
                  <a:solidFill>
                    <a:srgbClr val="0000FF"/>
                  </a:solidFill>
                </a:rPr>
                <a:t>Libraries Essential</a:t>
              </a:r>
              <a:endParaRPr lang="en-US" b="1" dirty="0">
                <a:solidFill>
                  <a:srgbClr val="0000FF"/>
                </a:solidFill>
              </a:endParaRPr>
            </a:p>
          </p:txBody>
        </p:sp>
      </p:grpSp>
      <p:grpSp>
        <p:nvGrpSpPr>
          <p:cNvPr id="28" name="Group 27"/>
          <p:cNvGrpSpPr/>
          <p:nvPr/>
        </p:nvGrpSpPr>
        <p:grpSpPr>
          <a:xfrm>
            <a:off x="749432" y="2586686"/>
            <a:ext cx="4165600" cy="2451100"/>
            <a:chOff x="749432" y="2586686"/>
            <a:chExt cx="4165600" cy="2451100"/>
          </a:xfrm>
        </p:grpSpPr>
        <p:sp>
          <p:nvSpPr>
            <p:cNvPr id="19" name="Bent Arrow 18"/>
            <p:cNvSpPr/>
            <p:nvPr/>
          </p:nvSpPr>
          <p:spPr>
            <a:xfrm rot="19802843">
              <a:off x="749432" y="2586686"/>
              <a:ext cx="4165600" cy="2451100"/>
            </a:xfrm>
            <a:prstGeom prst="bentArrow">
              <a:avLst/>
            </a:prstGeom>
            <a:solidFill>
              <a:srgbClr val="0000FF">
                <a:alpha val="1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1" name="TextBox 20"/>
            <p:cNvSpPr txBox="1"/>
            <p:nvPr/>
          </p:nvSpPr>
          <p:spPr>
            <a:xfrm rot="19927468">
              <a:off x="1608287" y="2995048"/>
              <a:ext cx="2320452" cy="461665"/>
            </a:xfrm>
            <a:prstGeom prst="rect">
              <a:avLst/>
            </a:prstGeom>
            <a:noFill/>
          </p:spPr>
          <p:txBody>
            <a:bodyPr wrap="square" rtlCol="0">
              <a:spAutoFit/>
            </a:bodyPr>
            <a:lstStyle/>
            <a:p>
              <a:r>
                <a:rPr lang="en-US" sz="2400" b="1" dirty="0" smtClean="0">
                  <a:solidFill>
                    <a:srgbClr val="0000FF"/>
                  </a:solidFill>
                </a:rPr>
                <a:t>READING</a:t>
              </a:r>
              <a:endParaRPr lang="en-US" sz="2400" b="1" dirty="0">
                <a:solidFill>
                  <a:srgbClr val="0000FF"/>
                </a:solidFill>
              </a:endParaRPr>
            </a:p>
          </p:txBody>
        </p:sp>
      </p:grpSp>
      <p:grpSp>
        <p:nvGrpSpPr>
          <p:cNvPr id="32" name="Group 31"/>
          <p:cNvGrpSpPr/>
          <p:nvPr/>
        </p:nvGrpSpPr>
        <p:grpSpPr>
          <a:xfrm>
            <a:off x="4978400" y="3272245"/>
            <a:ext cx="4165600" cy="2451100"/>
            <a:chOff x="4978400" y="3272245"/>
            <a:chExt cx="4165600" cy="2451100"/>
          </a:xfrm>
        </p:grpSpPr>
        <p:sp>
          <p:nvSpPr>
            <p:cNvPr id="30" name="Bent Arrow 29"/>
            <p:cNvSpPr/>
            <p:nvPr/>
          </p:nvSpPr>
          <p:spPr>
            <a:xfrm rot="19802843">
              <a:off x="4978400" y="3272245"/>
              <a:ext cx="4165600" cy="2451100"/>
            </a:xfrm>
            <a:prstGeom prst="bentArrow">
              <a:avLst/>
            </a:prstGeom>
            <a:solidFill>
              <a:srgbClr val="0000FF">
                <a:alpha val="1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1" name="TextBox 30"/>
            <p:cNvSpPr txBox="1"/>
            <p:nvPr/>
          </p:nvSpPr>
          <p:spPr>
            <a:xfrm rot="19927468">
              <a:off x="5837255" y="3680607"/>
              <a:ext cx="2320452" cy="461665"/>
            </a:xfrm>
            <a:prstGeom prst="rect">
              <a:avLst/>
            </a:prstGeom>
            <a:noFill/>
          </p:spPr>
          <p:txBody>
            <a:bodyPr wrap="square" rtlCol="0">
              <a:spAutoFit/>
            </a:bodyPr>
            <a:lstStyle/>
            <a:p>
              <a:r>
                <a:rPr lang="en-US" sz="2400" b="1" dirty="0" smtClean="0">
                  <a:solidFill>
                    <a:srgbClr val="0000FF"/>
                  </a:solidFill>
                </a:rPr>
                <a:t>INQUIRY</a:t>
              </a:r>
              <a:endParaRPr lang="en-US" sz="2400" b="1" dirty="0">
                <a:solidFill>
                  <a:srgbClr val="0000FF"/>
                </a:solidFill>
              </a:endParaRPr>
            </a:p>
          </p:txBody>
        </p:sp>
      </p:grpSp>
      <p:sp>
        <p:nvSpPr>
          <p:cNvPr id="29" name="Date Placeholder 28"/>
          <p:cNvSpPr>
            <a:spLocks noGrp="1"/>
          </p:cNvSpPr>
          <p:nvPr>
            <p:ph type="dt" sz="half" idx="10"/>
          </p:nvPr>
        </p:nvSpPr>
        <p:spPr/>
        <p:txBody>
          <a:bodyPr/>
          <a:lstStyle/>
          <a:p>
            <a:r>
              <a:rPr lang="en-US" smtClean="0"/>
              <a:t>August 12, 2010</a:t>
            </a:r>
            <a:endParaRPr lang="en-US"/>
          </a:p>
        </p:txBody>
      </p:sp>
      <p:sp>
        <p:nvSpPr>
          <p:cNvPr id="33" name="Footer Placeholder 32"/>
          <p:cNvSpPr>
            <a:spLocks noGrp="1"/>
          </p:cNvSpPr>
          <p:nvPr>
            <p:ph type="ftr" sz="quarter" idx="11"/>
          </p:nvPr>
        </p:nvSpPr>
        <p:spPr/>
        <p:txBody>
          <a:bodyPr/>
          <a:lstStyle/>
          <a:p>
            <a:r>
              <a:rPr lang="en-US" smtClean="0"/>
              <a:t>Independence School District</a:t>
            </a:r>
            <a:endParaRPr lang="en-US"/>
          </a:p>
        </p:txBody>
      </p:sp>
      <p:sp>
        <p:nvSpPr>
          <p:cNvPr id="34" name="Rectangle 33"/>
          <p:cNvSpPr/>
          <p:nvPr/>
        </p:nvSpPr>
        <p:spPr>
          <a:xfrm>
            <a:off x="6031468" y="0"/>
            <a:ext cx="3112532" cy="215444"/>
          </a:xfrm>
          <a:prstGeom prst="rect">
            <a:avLst/>
          </a:prstGeom>
        </p:spPr>
        <p:txBody>
          <a:bodyPr wrap="square">
            <a:spAutoFit/>
          </a:bodyPr>
          <a:lstStyle/>
          <a:p>
            <a:r>
              <a:rPr lang="en-US" sz="800" dirty="0" smtClean="0">
                <a:solidFill>
                  <a:srgbClr val="A6A6A6"/>
                </a:solidFill>
              </a:rPr>
              <a:t>http://upload.wikimedia.org/wikipedia/commons/5/51/Gotic3d2.jpg</a:t>
            </a:r>
            <a:endParaRPr lang="en-US" sz="800" dirty="0">
              <a:solidFill>
                <a:srgbClr val="A6A6A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495800" y="1417638"/>
            <a:ext cx="4191000" cy="1143000"/>
          </a:xfrm>
        </p:spPr>
        <p:txBody>
          <a:bodyPr>
            <a:normAutofit fontScale="90000"/>
          </a:bodyPr>
          <a:lstStyle/>
          <a:p>
            <a:r>
              <a:rPr lang="en-US" dirty="0" smtClean="0">
                <a:solidFill>
                  <a:srgbClr val="0000FF"/>
                </a:solidFill>
              </a:rPr>
              <a:t>Inquire, think critically, and gain knowledge</a:t>
            </a:r>
            <a:endParaRPr lang="en-US" dirty="0">
              <a:solidFill>
                <a:srgbClr val="0000FF"/>
              </a:solidFill>
            </a:endParaRPr>
          </a:p>
        </p:txBody>
      </p:sp>
      <p:pic>
        <p:nvPicPr>
          <p:cNvPr id="4" name="Content Placeholder 3" descr="462px-Hasak_-_Der_Dom_zu_Köln_-_Bild_02_Westseite.jpg"/>
          <p:cNvPicPr>
            <a:picLocks noGrp="1" noChangeAspect="1"/>
          </p:cNvPicPr>
          <p:nvPr>
            <p:ph idx="1"/>
          </p:nvPr>
        </p:nvPicPr>
        <p:blipFill>
          <a:blip r:embed="rId2"/>
          <a:srcRect l="-692" r="50983"/>
          <a:stretch>
            <a:fillRect/>
          </a:stretch>
        </p:blipFill>
        <p:spPr>
          <a:xfrm>
            <a:off x="457200" y="166770"/>
            <a:ext cx="2565400" cy="6691230"/>
          </a:xfrm>
        </p:spPr>
      </p:pic>
      <p:sp>
        <p:nvSpPr>
          <p:cNvPr id="6" name="TextBox 5"/>
          <p:cNvSpPr txBox="1"/>
          <p:nvPr/>
        </p:nvSpPr>
        <p:spPr>
          <a:xfrm>
            <a:off x="1866900" y="488602"/>
            <a:ext cx="1562100" cy="461665"/>
          </a:xfrm>
          <a:prstGeom prst="rect">
            <a:avLst/>
          </a:prstGeom>
          <a:noFill/>
        </p:spPr>
        <p:txBody>
          <a:bodyPr wrap="square" rtlCol="0">
            <a:spAutoFit/>
          </a:bodyPr>
          <a:lstStyle/>
          <a:p>
            <a:r>
              <a:rPr lang="en-US" sz="2400" dirty="0" smtClean="0">
                <a:solidFill>
                  <a:srgbClr val="0000FF"/>
                </a:solidFill>
              </a:rPr>
              <a:t>THINK	</a:t>
            </a:r>
            <a:endParaRPr lang="en-US" sz="2400" dirty="0">
              <a:solidFill>
                <a:srgbClr val="0000FF"/>
              </a:solidFill>
            </a:endParaRPr>
          </a:p>
        </p:txBody>
      </p:sp>
      <p:sp>
        <p:nvSpPr>
          <p:cNvPr id="5" name="Date Placeholder 4"/>
          <p:cNvSpPr>
            <a:spLocks noGrp="1"/>
          </p:cNvSpPr>
          <p:nvPr>
            <p:ph type="dt" sz="half" idx="10"/>
          </p:nvPr>
        </p:nvSpPr>
        <p:spPr/>
        <p:txBody>
          <a:bodyPr/>
          <a:lstStyle/>
          <a:p>
            <a:r>
              <a:rPr lang="en-US" smtClean="0"/>
              <a:t>August 12, 2010</a:t>
            </a:r>
            <a:endParaRPr lang="en-US"/>
          </a:p>
        </p:txBody>
      </p:sp>
      <p:sp>
        <p:nvSpPr>
          <p:cNvPr id="7" name="Footer Placeholder 6"/>
          <p:cNvSpPr>
            <a:spLocks noGrp="1"/>
          </p:cNvSpPr>
          <p:nvPr>
            <p:ph type="ftr" sz="quarter" idx="11"/>
          </p:nvPr>
        </p:nvSpPr>
        <p:spPr/>
        <p:txBody>
          <a:bodyPr/>
          <a:lstStyle/>
          <a:p>
            <a:r>
              <a:rPr lang="en-US" smtClean="0"/>
              <a:t>Independence School District</a:t>
            </a:r>
            <a:endParaRPr lang="en-US"/>
          </a:p>
        </p:txBody>
      </p:sp>
      <p:sp>
        <p:nvSpPr>
          <p:cNvPr id="8" name="Rectangle 7"/>
          <p:cNvSpPr/>
          <p:nvPr/>
        </p:nvSpPr>
        <p:spPr>
          <a:xfrm>
            <a:off x="4635500" y="0"/>
            <a:ext cx="4508500" cy="215444"/>
          </a:xfrm>
          <a:prstGeom prst="rect">
            <a:avLst/>
          </a:prstGeom>
        </p:spPr>
        <p:txBody>
          <a:bodyPr wrap="square">
            <a:spAutoFit/>
          </a:bodyPr>
          <a:lstStyle/>
          <a:p>
            <a:r>
              <a:rPr lang="en-US" sz="800" dirty="0" smtClean="0">
                <a:solidFill>
                  <a:schemeClr val="bg1">
                    <a:lumMod val="65000"/>
                  </a:schemeClr>
                </a:solidFill>
              </a:rPr>
              <a:t>http://commons.wikimedia.org/wiki/File:Hasak_-_Der_Dom_zu_K%C3%B6ln_-_Bild_02_Westseite.jpg</a:t>
            </a:r>
            <a:endParaRPr lang="en-US" sz="800" dirty="0">
              <a:solidFill>
                <a:schemeClr val="bg1">
                  <a:lumMod val="6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462px-Hasak_-_Der_Dom_zu_Köln_-_Bild_02_Westseite.jpg"/>
          <p:cNvPicPr>
            <a:picLocks noGrp="1" noChangeAspect="1"/>
          </p:cNvPicPr>
          <p:nvPr>
            <p:ph idx="1"/>
          </p:nvPr>
        </p:nvPicPr>
        <p:blipFill>
          <a:blip r:embed="rId2"/>
          <a:srcRect l="-692" r="-202"/>
          <a:stretch>
            <a:fillRect/>
          </a:stretch>
        </p:blipFill>
        <p:spPr>
          <a:xfrm>
            <a:off x="457200" y="166770"/>
            <a:ext cx="5207000" cy="6691230"/>
          </a:xfrm>
        </p:spPr>
      </p:pic>
      <p:sp>
        <p:nvSpPr>
          <p:cNvPr id="6" name="TextBox 5"/>
          <p:cNvSpPr txBox="1"/>
          <p:nvPr/>
        </p:nvSpPr>
        <p:spPr>
          <a:xfrm>
            <a:off x="1866900" y="488602"/>
            <a:ext cx="1562100" cy="461665"/>
          </a:xfrm>
          <a:prstGeom prst="rect">
            <a:avLst/>
          </a:prstGeom>
          <a:noFill/>
        </p:spPr>
        <p:txBody>
          <a:bodyPr wrap="square" rtlCol="0">
            <a:spAutoFit/>
          </a:bodyPr>
          <a:lstStyle/>
          <a:p>
            <a:r>
              <a:rPr lang="en-US" sz="2400" dirty="0" smtClean="0">
                <a:solidFill>
                  <a:srgbClr val="0000FF"/>
                </a:solidFill>
              </a:rPr>
              <a:t>THINK	</a:t>
            </a:r>
            <a:endParaRPr lang="en-US" sz="2400" dirty="0">
              <a:solidFill>
                <a:srgbClr val="0000FF"/>
              </a:solidFill>
            </a:endParaRPr>
          </a:p>
        </p:txBody>
      </p:sp>
      <p:sp>
        <p:nvSpPr>
          <p:cNvPr id="7" name="TextBox 6"/>
          <p:cNvSpPr txBox="1"/>
          <p:nvPr/>
        </p:nvSpPr>
        <p:spPr>
          <a:xfrm>
            <a:off x="3276600" y="488602"/>
            <a:ext cx="1231900" cy="461665"/>
          </a:xfrm>
          <a:prstGeom prst="rect">
            <a:avLst/>
          </a:prstGeom>
          <a:noFill/>
        </p:spPr>
        <p:txBody>
          <a:bodyPr wrap="square" rtlCol="0">
            <a:spAutoFit/>
          </a:bodyPr>
          <a:lstStyle/>
          <a:p>
            <a:r>
              <a:rPr lang="en-US" sz="2400" dirty="0" smtClean="0">
                <a:solidFill>
                  <a:srgbClr val="0000FF"/>
                </a:solidFill>
              </a:rPr>
              <a:t>CREATE</a:t>
            </a:r>
            <a:endParaRPr lang="en-US" sz="2400" dirty="0">
              <a:solidFill>
                <a:srgbClr val="0000FF"/>
              </a:solidFill>
            </a:endParaRPr>
          </a:p>
        </p:txBody>
      </p:sp>
      <p:sp>
        <p:nvSpPr>
          <p:cNvPr id="10" name="Title 1"/>
          <p:cNvSpPr txBox="1">
            <a:spLocks/>
          </p:cNvSpPr>
          <p:nvPr/>
        </p:nvSpPr>
        <p:spPr>
          <a:xfrm>
            <a:off x="4508500" y="2408238"/>
            <a:ext cx="4191000" cy="1143000"/>
          </a:xfrm>
          <a:prstGeom prst="rect">
            <a:avLst/>
          </a:prstGeom>
        </p:spPr>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0000FF"/>
                </a:solidFill>
                <a:effectLst/>
                <a:uLnTx/>
                <a:uFillTx/>
                <a:latin typeface="+mj-lt"/>
                <a:ea typeface="+mj-ea"/>
                <a:cs typeface="+mj-cs"/>
              </a:rPr>
              <a:t>Draw conclusions, make informed decisions, apply knowledge to new situations,</a:t>
            </a:r>
            <a:r>
              <a:rPr kumimoji="0" lang="en-US" sz="4000" b="0" i="0" u="none" strike="noStrike" kern="1200" cap="none" spc="0" normalizeH="0" noProof="0" dirty="0" smtClean="0">
                <a:ln>
                  <a:noFill/>
                </a:ln>
                <a:solidFill>
                  <a:srgbClr val="0000FF"/>
                </a:solidFill>
                <a:effectLst/>
                <a:uLnTx/>
                <a:uFillTx/>
                <a:latin typeface="+mj-lt"/>
                <a:ea typeface="+mj-ea"/>
                <a:cs typeface="+mj-cs"/>
              </a:rPr>
              <a:t> and create new knowledge</a:t>
            </a:r>
            <a:endParaRPr kumimoji="0" lang="en-US" sz="4000" b="0" i="0" u="none" strike="noStrike" kern="1200" cap="none" spc="0" normalizeH="0" baseline="0" noProof="0" dirty="0" smtClean="0">
              <a:ln>
                <a:noFill/>
              </a:ln>
              <a:solidFill>
                <a:srgbClr val="0000FF"/>
              </a:solidFill>
              <a:effectLst/>
              <a:uLnTx/>
              <a:uFillTx/>
              <a:latin typeface="+mj-lt"/>
              <a:ea typeface="+mj-ea"/>
              <a:cs typeface="+mj-cs"/>
            </a:endParaRPr>
          </a:p>
        </p:txBody>
      </p:sp>
      <p:sp>
        <p:nvSpPr>
          <p:cNvPr id="8" name="Date Placeholder 7"/>
          <p:cNvSpPr>
            <a:spLocks noGrp="1"/>
          </p:cNvSpPr>
          <p:nvPr>
            <p:ph type="dt" sz="half" idx="10"/>
          </p:nvPr>
        </p:nvSpPr>
        <p:spPr/>
        <p:txBody>
          <a:bodyPr/>
          <a:lstStyle/>
          <a:p>
            <a:r>
              <a:rPr lang="en-US" smtClean="0"/>
              <a:t>August 12, 2010</a:t>
            </a:r>
            <a:endParaRPr lang="en-US"/>
          </a:p>
        </p:txBody>
      </p:sp>
      <p:sp>
        <p:nvSpPr>
          <p:cNvPr id="9" name="Footer Placeholder 8"/>
          <p:cNvSpPr>
            <a:spLocks noGrp="1"/>
          </p:cNvSpPr>
          <p:nvPr>
            <p:ph type="ftr" sz="quarter" idx="11"/>
          </p:nvPr>
        </p:nvSpPr>
        <p:spPr/>
        <p:txBody>
          <a:bodyPr/>
          <a:lstStyle/>
          <a:p>
            <a:r>
              <a:rPr lang="en-US" smtClean="0"/>
              <a:t>Independence School District</a:t>
            </a:r>
            <a:endParaRPr lang="en-US"/>
          </a:p>
        </p:txBody>
      </p:sp>
      <p:sp>
        <p:nvSpPr>
          <p:cNvPr id="11" name="Rectangle 10"/>
          <p:cNvSpPr/>
          <p:nvPr/>
        </p:nvSpPr>
        <p:spPr>
          <a:xfrm>
            <a:off x="4635500" y="0"/>
            <a:ext cx="4508500" cy="215444"/>
          </a:xfrm>
          <a:prstGeom prst="rect">
            <a:avLst/>
          </a:prstGeom>
        </p:spPr>
        <p:txBody>
          <a:bodyPr wrap="square">
            <a:spAutoFit/>
          </a:bodyPr>
          <a:lstStyle/>
          <a:p>
            <a:r>
              <a:rPr lang="en-US" sz="800" dirty="0" smtClean="0">
                <a:solidFill>
                  <a:schemeClr val="bg1">
                    <a:lumMod val="65000"/>
                  </a:schemeClr>
                </a:solidFill>
              </a:rPr>
              <a:t>http://commons.wikimedia.org/wiki/File:Hasak_-_Der_Dom_zu_K%C3%B6ln_-_Bild_02_Westseite.jpg</a:t>
            </a:r>
            <a:endParaRPr lang="en-US" sz="800" dirty="0">
              <a:solidFill>
                <a:schemeClr val="bg1">
                  <a:lumMod val="6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62px-Hasak_-_Der_Dom_zu_Köln_-_Bild_02_Westseite.jpg"/>
          <p:cNvPicPr>
            <a:picLocks noGrp="1" noChangeAspect="1"/>
          </p:cNvPicPr>
          <p:nvPr>
            <p:ph idx="1"/>
          </p:nvPr>
        </p:nvPicPr>
        <p:blipFill>
          <a:blip r:embed="rId2"/>
          <a:srcRect l="-692" r="-202"/>
          <a:stretch>
            <a:fillRect/>
          </a:stretch>
        </p:blipFill>
        <p:spPr>
          <a:xfrm>
            <a:off x="457200" y="166770"/>
            <a:ext cx="5207000" cy="6691230"/>
          </a:xfrm>
        </p:spPr>
      </p:pic>
      <p:pic>
        <p:nvPicPr>
          <p:cNvPr id="5" name="Content Placeholder 3" descr="462px-Hasak_-_Der_Dom_zu_Köln_-_Bild_02_Westseite.jpg"/>
          <p:cNvPicPr>
            <a:picLocks noChangeAspect="1"/>
          </p:cNvPicPr>
          <p:nvPr/>
        </p:nvPicPr>
        <p:blipFill>
          <a:blip r:embed="rId2"/>
          <a:srcRect l="29084" r="48522"/>
          <a:stretch>
            <a:fillRect/>
          </a:stretch>
        </p:blipFill>
        <p:spPr>
          <a:xfrm>
            <a:off x="4508500" y="166770"/>
            <a:ext cx="1155700" cy="6691230"/>
          </a:xfrm>
          <a:prstGeom prst="rect">
            <a:avLst/>
          </a:prstGeom>
        </p:spPr>
      </p:pic>
      <p:sp>
        <p:nvSpPr>
          <p:cNvPr id="6" name="TextBox 5"/>
          <p:cNvSpPr txBox="1"/>
          <p:nvPr/>
        </p:nvSpPr>
        <p:spPr>
          <a:xfrm>
            <a:off x="1866900" y="488602"/>
            <a:ext cx="1562100" cy="461665"/>
          </a:xfrm>
          <a:prstGeom prst="rect">
            <a:avLst/>
          </a:prstGeom>
          <a:noFill/>
        </p:spPr>
        <p:txBody>
          <a:bodyPr wrap="square" rtlCol="0">
            <a:spAutoFit/>
          </a:bodyPr>
          <a:lstStyle/>
          <a:p>
            <a:r>
              <a:rPr lang="en-US" sz="2400" dirty="0" smtClean="0">
                <a:solidFill>
                  <a:srgbClr val="0000FF"/>
                </a:solidFill>
              </a:rPr>
              <a:t>THINK	</a:t>
            </a:r>
            <a:endParaRPr lang="en-US" sz="2400" dirty="0">
              <a:solidFill>
                <a:srgbClr val="0000FF"/>
              </a:solidFill>
            </a:endParaRPr>
          </a:p>
        </p:txBody>
      </p:sp>
      <p:sp>
        <p:nvSpPr>
          <p:cNvPr id="7" name="TextBox 6"/>
          <p:cNvSpPr txBox="1"/>
          <p:nvPr/>
        </p:nvSpPr>
        <p:spPr>
          <a:xfrm>
            <a:off x="3276600" y="488602"/>
            <a:ext cx="1231900" cy="461665"/>
          </a:xfrm>
          <a:prstGeom prst="rect">
            <a:avLst/>
          </a:prstGeom>
          <a:noFill/>
        </p:spPr>
        <p:txBody>
          <a:bodyPr wrap="square" rtlCol="0">
            <a:spAutoFit/>
          </a:bodyPr>
          <a:lstStyle/>
          <a:p>
            <a:r>
              <a:rPr lang="en-US" sz="2400" dirty="0" smtClean="0">
                <a:solidFill>
                  <a:srgbClr val="0000FF"/>
                </a:solidFill>
              </a:rPr>
              <a:t>CREATE</a:t>
            </a:r>
            <a:endParaRPr lang="en-US" sz="2400" dirty="0">
              <a:solidFill>
                <a:srgbClr val="0000FF"/>
              </a:solidFill>
            </a:endParaRPr>
          </a:p>
        </p:txBody>
      </p:sp>
      <p:sp>
        <p:nvSpPr>
          <p:cNvPr id="8" name="TextBox 7"/>
          <p:cNvSpPr txBox="1"/>
          <p:nvPr/>
        </p:nvSpPr>
        <p:spPr>
          <a:xfrm>
            <a:off x="4508500" y="488602"/>
            <a:ext cx="1562100" cy="461665"/>
          </a:xfrm>
          <a:prstGeom prst="rect">
            <a:avLst/>
          </a:prstGeom>
          <a:noFill/>
        </p:spPr>
        <p:txBody>
          <a:bodyPr wrap="square" rtlCol="0">
            <a:spAutoFit/>
          </a:bodyPr>
          <a:lstStyle/>
          <a:p>
            <a:r>
              <a:rPr lang="en-US" sz="2400" dirty="0" smtClean="0">
                <a:solidFill>
                  <a:srgbClr val="0000FF"/>
                </a:solidFill>
              </a:rPr>
              <a:t>SHARE</a:t>
            </a:r>
            <a:endParaRPr lang="en-US" sz="2400" dirty="0">
              <a:solidFill>
                <a:srgbClr val="0000FF"/>
              </a:solidFill>
            </a:endParaRPr>
          </a:p>
        </p:txBody>
      </p:sp>
      <p:sp>
        <p:nvSpPr>
          <p:cNvPr id="10" name="Title 1"/>
          <p:cNvSpPr txBox="1">
            <a:spLocks/>
          </p:cNvSpPr>
          <p:nvPr/>
        </p:nvSpPr>
        <p:spPr>
          <a:xfrm>
            <a:off x="5664200" y="660400"/>
            <a:ext cx="3022600" cy="5689600"/>
          </a:xfrm>
          <a:prstGeom prst="rect">
            <a:avLst/>
          </a:prstGeom>
        </p:spPr>
        <p:txBody>
          <a:bodyPr vert="horz" lIns="91440" tIns="45720" rIns="91440" bIns="45720" rtlCol="0" anchor="ctr">
            <a:normAutofit fontScale="900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0000FF"/>
                </a:solidFill>
                <a:effectLst/>
                <a:uLnTx/>
                <a:uFillTx/>
                <a:latin typeface="+mj-lt"/>
                <a:ea typeface="+mj-ea"/>
                <a:cs typeface="+mj-cs"/>
              </a:rPr>
              <a:t>Share knowledge and participate ethically and productively as members of our democratic society</a:t>
            </a:r>
          </a:p>
        </p:txBody>
      </p:sp>
      <p:sp>
        <p:nvSpPr>
          <p:cNvPr id="9" name="Date Placeholder 8"/>
          <p:cNvSpPr>
            <a:spLocks noGrp="1"/>
          </p:cNvSpPr>
          <p:nvPr>
            <p:ph type="dt" sz="half" idx="10"/>
          </p:nvPr>
        </p:nvSpPr>
        <p:spPr/>
        <p:txBody>
          <a:bodyPr/>
          <a:lstStyle/>
          <a:p>
            <a:r>
              <a:rPr lang="en-US" smtClean="0"/>
              <a:t>August 12, 2010</a:t>
            </a:r>
            <a:endParaRPr lang="en-US"/>
          </a:p>
        </p:txBody>
      </p:sp>
      <p:sp>
        <p:nvSpPr>
          <p:cNvPr id="11" name="Footer Placeholder 10"/>
          <p:cNvSpPr>
            <a:spLocks noGrp="1"/>
          </p:cNvSpPr>
          <p:nvPr>
            <p:ph type="ftr" sz="quarter" idx="11"/>
          </p:nvPr>
        </p:nvSpPr>
        <p:spPr/>
        <p:txBody>
          <a:bodyPr/>
          <a:lstStyle/>
          <a:p>
            <a:r>
              <a:rPr lang="en-US" smtClean="0"/>
              <a:t>Independence School District</a:t>
            </a:r>
            <a:endParaRPr lang="en-US"/>
          </a:p>
        </p:txBody>
      </p:sp>
      <p:sp>
        <p:nvSpPr>
          <p:cNvPr id="12" name="Rectangle 11"/>
          <p:cNvSpPr/>
          <p:nvPr/>
        </p:nvSpPr>
        <p:spPr>
          <a:xfrm>
            <a:off x="4635500" y="0"/>
            <a:ext cx="4508500" cy="215444"/>
          </a:xfrm>
          <a:prstGeom prst="rect">
            <a:avLst/>
          </a:prstGeom>
        </p:spPr>
        <p:txBody>
          <a:bodyPr wrap="square">
            <a:spAutoFit/>
          </a:bodyPr>
          <a:lstStyle/>
          <a:p>
            <a:r>
              <a:rPr lang="en-US" sz="800" dirty="0" smtClean="0">
                <a:solidFill>
                  <a:schemeClr val="bg1">
                    <a:lumMod val="65000"/>
                  </a:schemeClr>
                </a:solidFill>
              </a:rPr>
              <a:t>http://commons.wikimedia.org/wiki/File:Hasak_-_Der_Dom_zu_K%C3%B6ln_-_Bild_02_Westseite.jpg</a:t>
            </a:r>
            <a:endParaRPr lang="en-US" sz="800" dirty="0">
              <a:solidFill>
                <a:schemeClr val="bg1">
                  <a:lumMod val="6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62px-Hasak_-_Der_Dom_zu_Köln_-_Bild_02_Westseite.jpg"/>
          <p:cNvPicPr>
            <a:picLocks noGrp="1" noChangeAspect="1"/>
          </p:cNvPicPr>
          <p:nvPr>
            <p:ph idx="1"/>
          </p:nvPr>
        </p:nvPicPr>
        <p:blipFill>
          <a:blip r:embed="rId2"/>
          <a:srcRect l="-692" r="-202"/>
          <a:stretch>
            <a:fillRect/>
          </a:stretch>
        </p:blipFill>
        <p:spPr>
          <a:xfrm>
            <a:off x="457200" y="166770"/>
            <a:ext cx="5207000" cy="6691230"/>
          </a:xfrm>
        </p:spPr>
      </p:pic>
      <p:pic>
        <p:nvPicPr>
          <p:cNvPr id="5" name="Content Placeholder 3" descr="462px-Hasak_-_Der_Dom_zu_Köln_-_Bild_02_Westseite.jpg"/>
          <p:cNvPicPr>
            <a:picLocks noChangeAspect="1"/>
          </p:cNvPicPr>
          <p:nvPr/>
        </p:nvPicPr>
        <p:blipFill>
          <a:blip r:embed="rId2"/>
          <a:srcRect l="29084" r="290"/>
          <a:stretch>
            <a:fillRect/>
          </a:stretch>
        </p:blipFill>
        <p:spPr>
          <a:xfrm>
            <a:off x="4508500" y="166770"/>
            <a:ext cx="3644900" cy="6691230"/>
          </a:xfrm>
          <a:prstGeom prst="rect">
            <a:avLst/>
          </a:prstGeom>
        </p:spPr>
      </p:pic>
      <p:sp>
        <p:nvSpPr>
          <p:cNvPr id="6" name="TextBox 5"/>
          <p:cNvSpPr txBox="1"/>
          <p:nvPr/>
        </p:nvSpPr>
        <p:spPr>
          <a:xfrm>
            <a:off x="1866900" y="488602"/>
            <a:ext cx="1562100" cy="461665"/>
          </a:xfrm>
          <a:prstGeom prst="rect">
            <a:avLst/>
          </a:prstGeom>
          <a:noFill/>
        </p:spPr>
        <p:txBody>
          <a:bodyPr wrap="square" rtlCol="0">
            <a:spAutoFit/>
          </a:bodyPr>
          <a:lstStyle/>
          <a:p>
            <a:r>
              <a:rPr lang="en-US" sz="2400" dirty="0" smtClean="0">
                <a:solidFill>
                  <a:srgbClr val="0000FF"/>
                </a:solidFill>
              </a:rPr>
              <a:t>THINK	</a:t>
            </a:r>
            <a:endParaRPr lang="en-US" sz="2400" dirty="0">
              <a:solidFill>
                <a:srgbClr val="0000FF"/>
              </a:solidFill>
            </a:endParaRPr>
          </a:p>
        </p:txBody>
      </p:sp>
      <p:sp>
        <p:nvSpPr>
          <p:cNvPr id="7" name="TextBox 6"/>
          <p:cNvSpPr txBox="1"/>
          <p:nvPr/>
        </p:nvSpPr>
        <p:spPr>
          <a:xfrm>
            <a:off x="3276600" y="488602"/>
            <a:ext cx="1231900" cy="461665"/>
          </a:xfrm>
          <a:prstGeom prst="rect">
            <a:avLst/>
          </a:prstGeom>
          <a:noFill/>
        </p:spPr>
        <p:txBody>
          <a:bodyPr wrap="square" rtlCol="0">
            <a:spAutoFit/>
          </a:bodyPr>
          <a:lstStyle/>
          <a:p>
            <a:r>
              <a:rPr lang="en-US" sz="2400" dirty="0" smtClean="0">
                <a:solidFill>
                  <a:srgbClr val="0000FF"/>
                </a:solidFill>
              </a:rPr>
              <a:t>CREATE</a:t>
            </a:r>
            <a:endParaRPr lang="en-US" sz="2400" dirty="0">
              <a:solidFill>
                <a:srgbClr val="0000FF"/>
              </a:solidFill>
            </a:endParaRPr>
          </a:p>
        </p:txBody>
      </p:sp>
      <p:sp>
        <p:nvSpPr>
          <p:cNvPr id="8" name="TextBox 7"/>
          <p:cNvSpPr txBox="1"/>
          <p:nvPr/>
        </p:nvSpPr>
        <p:spPr>
          <a:xfrm>
            <a:off x="4508500" y="488602"/>
            <a:ext cx="1562100" cy="461665"/>
          </a:xfrm>
          <a:prstGeom prst="rect">
            <a:avLst/>
          </a:prstGeom>
          <a:noFill/>
        </p:spPr>
        <p:txBody>
          <a:bodyPr wrap="square" rtlCol="0">
            <a:spAutoFit/>
          </a:bodyPr>
          <a:lstStyle/>
          <a:p>
            <a:r>
              <a:rPr lang="en-US" sz="2400" dirty="0" smtClean="0">
                <a:solidFill>
                  <a:srgbClr val="0000FF"/>
                </a:solidFill>
              </a:rPr>
              <a:t>SHARE</a:t>
            </a:r>
            <a:endParaRPr lang="en-US" sz="2400" dirty="0">
              <a:solidFill>
                <a:srgbClr val="0000FF"/>
              </a:solidFill>
            </a:endParaRPr>
          </a:p>
        </p:txBody>
      </p:sp>
      <p:sp>
        <p:nvSpPr>
          <p:cNvPr id="9" name="TextBox 8"/>
          <p:cNvSpPr txBox="1"/>
          <p:nvPr/>
        </p:nvSpPr>
        <p:spPr>
          <a:xfrm>
            <a:off x="5854700" y="488602"/>
            <a:ext cx="1244600" cy="461665"/>
          </a:xfrm>
          <a:prstGeom prst="rect">
            <a:avLst/>
          </a:prstGeom>
          <a:noFill/>
        </p:spPr>
        <p:txBody>
          <a:bodyPr wrap="square" rtlCol="0">
            <a:spAutoFit/>
          </a:bodyPr>
          <a:lstStyle/>
          <a:p>
            <a:r>
              <a:rPr lang="en-US" sz="2400" dirty="0" smtClean="0">
                <a:solidFill>
                  <a:srgbClr val="0000FF"/>
                </a:solidFill>
              </a:rPr>
              <a:t>GROW</a:t>
            </a:r>
            <a:endParaRPr lang="en-US" sz="2400" dirty="0">
              <a:solidFill>
                <a:srgbClr val="0000FF"/>
              </a:solidFill>
            </a:endParaRPr>
          </a:p>
        </p:txBody>
      </p:sp>
      <p:sp>
        <p:nvSpPr>
          <p:cNvPr id="10" name="Title 1"/>
          <p:cNvSpPr txBox="1">
            <a:spLocks/>
          </p:cNvSpPr>
          <p:nvPr/>
        </p:nvSpPr>
        <p:spPr>
          <a:xfrm>
            <a:off x="6858000" y="1417638"/>
            <a:ext cx="2286000" cy="4183062"/>
          </a:xfrm>
          <a:prstGeom prst="rect">
            <a:avLst/>
          </a:prstGeom>
        </p:spPr>
        <p:txBody>
          <a:bodyPr vert="horz" lIns="91440" tIns="45720" rIns="91440" bIns="45720" rtlCol="0" anchor="ctr">
            <a:normAutofit fontScale="97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0000FF"/>
                </a:solidFill>
                <a:effectLst/>
                <a:uLnTx/>
                <a:uFillTx/>
                <a:latin typeface="+mj-lt"/>
                <a:ea typeface="+mj-ea"/>
                <a:cs typeface="+mj-cs"/>
              </a:rPr>
              <a:t>Pursue personal and aesthetic growth</a:t>
            </a:r>
          </a:p>
        </p:txBody>
      </p:sp>
      <p:sp>
        <p:nvSpPr>
          <p:cNvPr id="11" name="Date Placeholder 10"/>
          <p:cNvSpPr>
            <a:spLocks noGrp="1"/>
          </p:cNvSpPr>
          <p:nvPr>
            <p:ph type="dt" sz="half" idx="10"/>
          </p:nvPr>
        </p:nvSpPr>
        <p:spPr/>
        <p:txBody>
          <a:bodyPr/>
          <a:lstStyle/>
          <a:p>
            <a:r>
              <a:rPr lang="en-US" smtClean="0"/>
              <a:t>August 12, 2010</a:t>
            </a:r>
            <a:endParaRPr lang="en-US"/>
          </a:p>
        </p:txBody>
      </p:sp>
      <p:sp>
        <p:nvSpPr>
          <p:cNvPr id="12" name="Footer Placeholder 11"/>
          <p:cNvSpPr>
            <a:spLocks noGrp="1"/>
          </p:cNvSpPr>
          <p:nvPr>
            <p:ph type="ftr" sz="quarter" idx="11"/>
          </p:nvPr>
        </p:nvSpPr>
        <p:spPr/>
        <p:txBody>
          <a:bodyPr/>
          <a:lstStyle/>
          <a:p>
            <a:r>
              <a:rPr lang="en-US" smtClean="0"/>
              <a:t>Independence School District</a:t>
            </a:r>
            <a:endParaRPr lang="en-US"/>
          </a:p>
        </p:txBody>
      </p:sp>
      <p:sp>
        <p:nvSpPr>
          <p:cNvPr id="13" name="Rectangle 12"/>
          <p:cNvSpPr/>
          <p:nvPr/>
        </p:nvSpPr>
        <p:spPr>
          <a:xfrm>
            <a:off x="4635500" y="0"/>
            <a:ext cx="4508500" cy="215444"/>
          </a:xfrm>
          <a:prstGeom prst="rect">
            <a:avLst/>
          </a:prstGeom>
        </p:spPr>
        <p:txBody>
          <a:bodyPr wrap="square">
            <a:spAutoFit/>
          </a:bodyPr>
          <a:lstStyle/>
          <a:p>
            <a:r>
              <a:rPr lang="en-US" sz="800" dirty="0" smtClean="0">
                <a:solidFill>
                  <a:schemeClr val="bg1">
                    <a:lumMod val="65000"/>
                  </a:schemeClr>
                </a:solidFill>
              </a:rPr>
              <a:t>http://commons.wikimedia.org/wiki/File:Hasak_-_Der_Dom_zu_K%C3%B6ln_-_Bild_02_Westseite.jpg</a:t>
            </a:r>
            <a:endParaRPr lang="en-US" sz="800" dirty="0">
              <a:solidFill>
                <a:schemeClr val="bg1">
                  <a:lumMod val="6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462px-Hasak_-_Der_Dom_zu_Köln_-_Bild_02_Westseite.jpg"/>
          <p:cNvPicPr>
            <a:picLocks noGrp="1" noChangeAspect="1"/>
          </p:cNvPicPr>
          <p:nvPr>
            <p:ph idx="1"/>
          </p:nvPr>
        </p:nvPicPr>
        <p:blipFill>
          <a:blip r:embed="rId3"/>
          <a:srcRect l="-692" r="-202"/>
          <a:stretch>
            <a:fillRect/>
          </a:stretch>
        </p:blipFill>
        <p:spPr>
          <a:xfrm>
            <a:off x="457200" y="166770"/>
            <a:ext cx="5207000" cy="6691230"/>
          </a:xfrm>
        </p:spPr>
      </p:pic>
      <p:pic>
        <p:nvPicPr>
          <p:cNvPr id="5" name="Content Placeholder 3" descr="462px-Hasak_-_Der_Dom_zu_Köln_-_Bild_02_Westseite.jpg"/>
          <p:cNvPicPr>
            <a:picLocks noChangeAspect="1"/>
          </p:cNvPicPr>
          <p:nvPr/>
        </p:nvPicPr>
        <p:blipFill>
          <a:blip r:embed="rId3"/>
          <a:srcRect l="29084" r="290"/>
          <a:stretch>
            <a:fillRect/>
          </a:stretch>
        </p:blipFill>
        <p:spPr>
          <a:xfrm>
            <a:off x="4508500" y="166770"/>
            <a:ext cx="3644900" cy="6691230"/>
          </a:xfrm>
          <a:prstGeom prst="rect">
            <a:avLst/>
          </a:prstGeom>
        </p:spPr>
      </p:pic>
      <p:sp>
        <p:nvSpPr>
          <p:cNvPr id="6" name="TextBox 5"/>
          <p:cNvSpPr txBox="1"/>
          <p:nvPr/>
        </p:nvSpPr>
        <p:spPr>
          <a:xfrm>
            <a:off x="1866900" y="488602"/>
            <a:ext cx="1562100" cy="461665"/>
          </a:xfrm>
          <a:prstGeom prst="rect">
            <a:avLst/>
          </a:prstGeom>
          <a:noFill/>
        </p:spPr>
        <p:txBody>
          <a:bodyPr wrap="square" rtlCol="0">
            <a:spAutoFit/>
          </a:bodyPr>
          <a:lstStyle/>
          <a:p>
            <a:r>
              <a:rPr lang="en-US" sz="2400" dirty="0" smtClean="0">
                <a:solidFill>
                  <a:srgbClr val="0000FF"/>
                </a:solidFill>
              </a:rPr>
              <a:t>THINK	</a:t>
            </a:r>
            <a:endParaRPr lang="en-US" sz="2400" dirty="0">
              <a:solidFill>
                <a:srgbClr val="0000FF"/>
              </a:solidFill>
            </a:endParaRPr>
          </a:p>
        </p:txBody>
      </p:sp>
      <p:sp>
        <p:nvSpPr>
          <p:cNvPr id="7" name="TextBox 6"/>
          <p:cNvSpPr txBox="1"/>
          <p:nvPr/>
        </p:nvSpPr>
        <p:spPr>
          <a:xfrm>
            <a:off x="3276600" y="488602"/>
            <a:ext cx="1231900" cy="461665"/>
          </a:xfrm>
          <a:prstGeom prst="rect">
            <a:avLst/>
          </a:prstGeom>
          <a:noFill/>
        </p:spPr>
        <p:txBody>
          <a:bodyPr wrap="square" rtlCol="0">
            <a:spAutoFit/>
          </a:bodyPr>
          <a:lstStyle/>
          <a:p>
            <a:r>
              <a:rPr lang="en-US" sz="2400" dirty="0" smtClean="0">
                <a:solidFill>
                  <a:srgbClr val="0000FF"/>
                </a:solidFill>
              </a:rPr>
              <a:t>CREATE</a:t>
            </a:r>
            <a:endParaRPr lang="en-US" sz="2400" dirty="0">
              <a:solidFill>
                <a:srgbClr val="0000FF"/>
              </a:solidFill>
            </a:endParaRPr>
          </a:p>
        </p:txBody>
      </p:sp>
      <p:sp>
        <p:nvSpPr>
          <p:cNvPr id="8" name="TextBox 7"/>
          <p:cNvSpPr txBox="1"/>
          <p:nvPr/>
        </p:nvSpPr>
        <p:spPr>
          <a:xfrm>
            <a:off x="4508500" y="488602"/>
            <a:ext cx="1562100" cy="461665"/>
          </a:xfrm>
          <a:prstGeom prst="rect">
            <a:avLst/>
          </a:prstGeom>
          <a:noFill/>
        </p:spPr>
        <p:txBody>
          <a:bodyPr wrap="square" rtlCol="0">
            <a:spAutoFit/>
          </a:bodyPr>
          <a:lstStyle/>
          <a:p>
            <a:r>
              <a:rPr lang="en-US" sz="2400" dirty="0" smtClean="0">
                <a:solidFill>
                  <a:srgbClr val="0000FF"/>
                </a:solidFill>
              </a:rPr>
              <a:t>SHARE</a:t>
            </a:r>
            <a:endParaRPr lang="en-US" sz="2400" dirty="0">
              <a:solidFill>
                <a:srgbClr val="0000FF"/>
              </a:solidFill>
            </a:endParaRPr>
          </a:p>
        </p:txBody>
      </p:sp>
      <p:sp>
        <p:nvSpPr>
          <p:cNvPr id="9" name="TextBox 8"/>
          <p:cNvSpPr txBox="1"/>
          <p:nvPr/>
        </p:nvSpPr>
        <p:spPr>
          <a:xfrm>
            <a:off x="5854700" y="488602"/>
            <a:ext cx="1244600" cy="461665"/>
          </a:xfrm>
          <a:prstGeom prst="rect">
            <a:avLst/>
          </a:prstGeom>
          <a:noFill/>
        </p:spPr>
        <p:txBody>
          <a:bodyPr wrap="square" rtlCol="0">
            <a:spAutoFit/>
          </a:bodyPr>
          <a:lstStyle/>
          <a:p>
            <a:r>
              <a:rPr lang="en-US" sz="2400" dirty="0" smtClean="0">
                <a:solidFill>
                  <a:srgbClr val="0000FF"/>
                </a:solidFill>
              </a:rPr>
              <a:t>GROW</a:t>
            </a:r>
            <a:endParaRPr lang="en-US" sz="2400" dirty="0">
              <a:solidFill>
                <a:srgbClr val="0000FF"/>
              </a:solidFill>
            </a:endParaRPr>
          </a:p>
        </p:txBody>
      </p:sp>
      <p:sp>
        <p:nvSpPr>
          <p:cNvPr id="11" name="Rectangle 10"/>
          <p:cNvSpPr/>
          <p:nvPr/>
        </p:nvSpPr>
        <p:spPr>
          <a:xfrm>
            <a:off x="1943100" y="5499100"/>
            <a:ext cx="5232400" cy="1358900"/>
          </a:xfrm>
          <a:prstGeom prst="rect">
            <a:avLst/>
          </a:prstGeom>
          <a:solidFill>
            <a:srgbClr val="0000FF">
              <a:alpha val="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3276600" y="5689600"/>
            <a:ext cx="2222500" cy="1015663"/>
          </a:xfrm>
          <a:prstGeom prst="rect">
            <a:avLst/>
          </a:prstGeom>
          <a:noFill/>
        </p:spPr>
        <p:txBody>
          <a:bodyPr wrap="square" rtlCol="0">
            <a:spAutoFit/>
          </a:bodyPr>
          <a:lstStyle/>
          <a:p>
            <a:r>
              <a:rPr lang="en-US" sz="6000" dirty="0" smtClean="0">
                <a:solidFill>
                  <a:schemeClr val="bg1"/>
                </a:solidFill>
              </a:rPr>
              <a:t>SKILLS</a:t>
            </a:r>
            <a:endParaRPr lang="en-US" sz="6000" dirty="0">
              <a:solidFill>
                <a:schemeClr val="bg1"/>
              </a:solidFill>
            </a:endParaRPr>
          </a:p>
        </p:txBody>
      </p:sp>
      <p:sp>
        <p:nvSpPr>
          <p:cNvPr id="12" name="Date Placeholder 11"/>
          <p:cNvSpPr>
            <a:spLocks noGrp="1"/>
          </p:cNvSpPr>
          <p:nvPr>
            <p:ph type="dt" sz="half" idx="10"/>
          </p:nvPr>
        </p:nvSpPr>
        <p:spPr/>
        <p:txBody>
          <a:bodyPr/>
          <a:lstStyle/>
          <a:p>
            <a:r>
              <a:rPr lang="en-US" smtClean="0"/>
              <a:t>August 12, 2010</a:t>
            </a:r>
            <a:endParaRPr lang="en-US"/>
          </a:p>
        </p:txBody>
      </p:sp>
      <p:sp>
        <p:nvSpPr>
          <p:cNvPr id="13" name="Footer Placeholder 12"/>
          <p:cNvSpPr>
            <a:spLocks noGrp="1"/>
          </p:cNvSpPr>
          <p:nvPr>
            <p:ph type="ftr" sz="quarter" idx="11"/>
          </p:nvPr>
        </p:nvSpPr>
        <p:spPr/>
        <p:txBody>
          <a:bodyPr/>
          <a:lstStyle/>
          <a:p>
            <a:r>
              <a:rPr lang="en-US" smtClean="0"/>
              <a:t>Independence School District</a:t>
            </a:r>
            <a:endParaRPr lang="en-US"/>
          </a:p>
        </p:txBody>
      </p:sp>
      <p:sp>
        <p:nvSpPr>
          <p:cNvPr id="14" name="Rectangle 13"/>
          <p:cNvSpPr/>
          <p:nvPr/>
        </p:nvSpPr>
        <p:spPr>
          <a:xfrm>
            <a:off x="4635500" y="0"/>
            <a:ext cx="4508500" cy="215444"/>
          </a:xfrm>
          <a:prstGeom prst="rect">
            <a:avLst/>
          </a:prstGeom>
        </p:spPr>
        <p:txBody>
          <a:bodyPr wrap="square">
            <a:spAutoFit/>
          </a:bodyPr>
          <a:lstStyle/>
          <a:p>
            <a:r>
              <a:rPr lang="en-US" sz="800" dirty="0" smtClean="0">
                <a:solidFill>
                  <a:schemeClr val="bg1">
                    <a:lumMod val="65000"/>
                  </a:schemeClr>
                </a:solidFill>
              </a:rPr>
              <a:t>http://commons.wikimedia.org/wiki/File:Hasak_-_Der_Dom_zu_K%C3%B6ln_-_Bild_02_Westseite.jpg</a:t>
            </a:r>
            <a:endParaRPr lang="en-US" sz="800" dirty="0">
              <a:solidFill>
                <a:schemeClr val="bg1">
                  <a:lumMod val="6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492</TotalTime>
  <Words>722</Words>
  <Application>Microsoft Macintosh PowerPoint</Application>
  <PresentationFormat>On-screen Show (4:3)</PresentationFormat>
  <Paragraphs>114</Paragraphs>
  <Slides>13</Slides>
  <Notes>8</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Inquire, think critically, and gain knowledge</vt:lpstr>
      <vt:lpstr>Slide 6</vt:lpstr>
      <vt:lpstr>Slide 7</vt:lpstr>
      <vt:lpstr>Slide 8</vt:lpstr>
      <vt:lpstr>Slide 9</vt:lpstr>
      <vt:lpstr>Slide 10</vt:lpstr>
      <vt:lpstr>Slide 11</vt:lpstr>
      <vt:lpstr>Slide 12</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floyd pentlin</dc:creator>
  <cp:lastModifiedBy>floyd pentlin</cp:lastModifiedBy>
  <cp:revision>4</cp:revision>
  <dcterms:created xsi:type="dcterms:W3CDTF">2010-07-30T02:54:56Z</dcterms:created>
  <dcterms:modified xsi:type="dcterms:W3CDTF">2010-07-30T02:55:21Z</dcterms:modified>
</cp:coreProperties>
</file>